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65" r:id="rId3"/>
    <p:sldId id="257" r:id="rId4"/>
    <p:sldId id="300" r:id="rId5"/>
    <p:sldId id="291" r:id="rId6"/>
    <p:sldId id="301" r:id="rId7"/>
    <p:sldId id="302" r:id="rId8"/>
    <p:sldId id="303" r:id="rId9"/>
    <p:sldId id="304" r:id="rId10"/>
    <p:sldId id="305" r:id="rId11"/>
    <p:sldId id="306" r:id="rId12"/>
    <p:sldId id="307" r:id="rId13"/>
    <p:sldId id="308" r:id="rId14"/>
    <p:sldId id="309" r:id="rId15"/>
    <p:sldId id="311" r:id="rId16"/>
    <p:sldId id="310"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5"/>
    <p:restoredTop sz="70459"/>
  </p:normalViewPr>
  <p:slideViewPr>
    <p:cSldViewPr snapToGrid="0" snapToObjects="1">
      <p:cViewPr varScale="1">
        <p:scale>
          <a:sx n="49" d="100"/>
          <a:sy n="49" d="100"/>
        </p:scale>
        <p:origin x="200" y="4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C2643-104D-4646-BFCE-CBB882443210}" type="datetimeFigureOut">
              <a:rPr lang="en-US" smtClean="0"/>
              <a:t>2/21/19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D87CE-7F93-A443-848A-322A57DD85A3}" type="slidenum">
              <a:rPr lang="en-US" smtClean="0"/>
              <a:t>‹#›</a:t>
            </a:fld>
            <a:endParaRPr lang="en-US"/>
          </a:p>
        </p:txBody>
      </p:sp>
    </p:spTree>
    <p:extLst>
      <p:ext uri="{BB962C8B-B14F-4D97-AF65-F5344CB8AC3E}">
        <p14:creationId xmlns:p14="http://schemas.microsoft.com/office/powerpoint/2010/main" val="2984258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a:t>
            </a:fld>
            <a:endParaRPr lang="en-US"/>
          </a:p>
        </p:txBody>
      </p:sp>
    </p:spTree>
    <p:extLst>
      <p:ext uri="{BB962C8B-B14F-4D97-AF65-F5344CB8AC3E}">
        <p14:creationId xmlns:p14="http://schemas.microsoft.com/office/powerpoint/2010/main" val="1907373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Stack interface can be implemented with a vector or an array – don’t need to know</a:t>
            </a:r>
          </a:p>
        </p:txBody>
      </p:sp>
      <p:sp>
        <p:nvSpPr>
          <p:cNvPr id="4" name="Slide Number Placeholder 3"/>
          <p:cNvSpPr>
            <a:spLocks noGrp="1"/>
          </p:cNvSpPr>
          <p:nvPr>
            <p:ph type="sldNum" sz="quarter" idx="5"/>
          </p:nvPr>
        </p:nvSpPr>
        <p:spPr/>
        <p:txBody>
          <a:bodyPr/>
          <a:lstStyle/>
          <a:p>
            <a:fld id="{0C7D87CE-7F93-A443-848A-322A57DD85A3}" type="slidenum">
              <a:rPr lang="en-US" smtClean="0"/>
              <a:t>10</a:t>
            </a:fld>
            <a:endParaRPr lang="en-US"/>
          </a:p>
        </p:txBody>
      </p:sp>
    </p:spTree>
    <p:extLst>
      <p:ext uri="{BB962C8B-B14F-4D97-AF65-F5344CB8AC3E}">
        <p14:creationId xmlns:p14="http://schemas.microsoft.com/office/powerpoint/2010/main" val="1796236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11</a:t>
            </a:fld>
            <a:endParaRPr lang="en-US"/>
          </a:p>
        </p:txBody>
      </p:sp>
    </p:spTree>
    <p:extLst>
      <p:ext uri="{BB962C8B-B14F-4D97-AF65-F5344CB8AC3E}">
        <p14:creationId xmlns:p14="http://schemas.microsoft.com/office/powerpoint/2010/main" val="407881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12</a:t>
            </a:fld>
            <a:endParaRPr lang="en-US"/>
          </a:p>
        </p:txBody>
      </p:sp>
    </p:spTree>
    <p:extLst>
      <p:ext uri="{BB962C8B-B14F-4D97-AF65-F5344CB8AC3E}">
        <p14:creationId xmlns:p14="http://schemas.microsoft.com/office/powerpoint/2010/main" val="2946635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13</a:t>
            </a:fld>
            <a:endParaRPr lang="en-US"/>
          </a:p>
        </p:txBody>
      </p:sp>
    </p:spTree>
    <p:extLst>
      <p:ext uri="{BB962C8B-B14F-4D97-AF65-F5344CB8AC3E}">
        <p14:creationId xmlns:p14="http://schemas.microsoft.com/office/powerpoint/2010/main" val="2659089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14</a:t>
            </a:fld>
            <a:endParaRPr lang="en-US"/>
          </a:p>
        </p:txBody>
      </p:sp>
    </p:spTree>
    <p:extLst>
      <p:ext uri="{BB962C8B-B14F-4D97-AF65-F5344CB8AC3E}">
        <p14:creationId xmlns:p14="http://schemas.microsoft.com/office/powerpoint/2010/main" val="1608772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15</a:t>
            </a:fld>
            <a:endParaRPr lang="en-US"/>
          </a:p>
        </p:txBody>
      </p:sp>
    </p:spTree>
    <p:extLst>
      <p:ext uri="{BB962C8B-B14F-4D97-AF65-F5344CB8AC3E}">
        <p14:creationId xmlns:p14="http://schemas.microsoft.com/office/powerpoint/2010/main" val="13566940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16</a:t>
            </a:fld>
            <a:endParaRPr lang="en-US"/>
          </a:p>
        </p:txBody>
      </p:sp>
    </p:spTree>
    <p:extLst>
      <p:ext uri="{BB962C8B-B14F-4D97-AF65-F5344CB8AC3E}">
        <p14:creationId xmlns:p14="http://schemas.microsoft.com/office/powerpoint/2010/main" val="3285952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Access specifiers: </a:t>
            </a:r>
          </a:p>
          <a:p>
            <a:r>
              <a:rPr lang="en-US" dirty="0"/>
              <a:t>     private – members of the class can be accessed only by other members of the class (data will be private)</a:t>
            </a:r>
          </a:p>
          <a:p>
            <a:r>
              <a:rPr lang="en-US" dirty="0"/>
              <a:t>          - - &gt; if not specified, default is private</a:t>
            </a:r>
          </a:p>
          <a:p>
            <a:r>
              <a:rPr lang="en-US" dirty="0"/>
              <a:t>     public - members of the class are accessible from anywhere an object is visible (methods will be public)</a:t>
            </a:r>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17</a:t>
            </a:fld>
            <a:endParaRPr lang="en-US"/>
          </a:p>
        </p:txBody>
      </p:sp>
    </p:spTree>
    <p:extLst>
      <p:ext uri="{BB962C8B-B14F-4D97-AF65-F5344CB8AC3E}">
        <p14:creationId xmlns:p14="http://schemas.microsoft.com/office/powerpoint/2010/main" val="1272806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18</a:t>
            </a:fld>
            <a:endParaRPr lang="en-US"/>
          </a:p>
        </p:txBody>
      </p:sp>
    </p:spTree>
    <p:extLst>
      <p:ext uri="{BB962C8B-B14F-4D97-AF65-F5344CB8AC3E}">
        <p14:creationId xmlns:p14="http://schemas.microsoft.com/office/powerpoint/2010/main" val="572943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Conventions:  use “get” in the name of getter functions and “set” in the name of the setter functions</a:t>
            </a:r>
          </a:p>
        </p:txBody>
      </p:sp>
      <p:sp>
        <p:nvSpPr>
          <p:cNvPr id="4" name="Slide Number Placeholder 3"/>
          <p:cNvSpPr>
            <a:spLocks noGrp="1"/>
          </p:cNvSpPr>
          <p:nvPr>
            <p:ph type="sldNum" sz="quarter" idx="5"/>
          </p:nvPr>
        </p:nvSpPr>
        <p:spPr/>
        <p:txBody>
          <a:bodyPr/>
          <a:lstStyle/>
          <a:p>
            <a:fld id="{0C7D87CE-7F93-A443-848A-322A57DD85A3}" type="slidenum">
              <a:rPr lang="en-US" smtClean="0"/>
              <a:t>19</a:t>
            </a:fld>
            <a:endParaRPr lang="en-US"/>
          </a:p>
        </p:txBody>
      </p:sp>
    </p:spTree>
    <p:extLst>
      <p:ext uri="{BB962C8B-B14F-4D97-AF65-F5344CB8AC3E}">
        <p14:creationId xmlns:p14="http://schemas.microsoft.com/office/powerpoint/2010/main" val="2160666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a:t>
            </a:fld>
            <a:endParaRPr lang="en-US"/>
          </a:p>
        </p:txBody>
      </p:sp>
    </p:spTree>
    <p:extLst>
      <p:ext uri="{BB962C8B-B14F-4D97-AF65-F5344CB8AC3E}">
        <p14:creationId xmlns:p14="http://schemas.microsoft.com/office/powerpoint/2010/main" val="602405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20</a:t>
            </a:fld>
            <a:endParaRPr lang="en-US"/>
          </a:p>
        </p:txBody>
      </p:sp>
    </p:spTree>
    <p:extLst>
      <p:ext uri="{BB962C8B-B14F-4D97-AF65-F5344CB8AC3E}">
        <p14:creationId xmlns:p14="http://schemas.microsoft.com/office/powerpoint/2010/main" val="341281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Generally we will not use inline functions.  When they are used, they are used for really short functions (one line).</a:t>
            </a:r>
          </a:p>
        </p:txBody>
      </p:sp>
      <p:sp>
        <p:nvSpPr>
          <p:cNvPr id="4" name="Slide Number Placeholder 3"/>
          <p:cNvSpPr>
            <a:spLocks noGrp="1"/>
          </p:cNvSpPr>
          <p:nvPr>
            <p:ph type="sldNum" sz="quarter" idx="5"/>
          </p:nvPr>
        </p:nvSpPr>
        <p:spPr/>
        <p:txBody>
          <a:bodyPr/>
          <a:lstStyle/>
          <a:p>
            <a:fld id="{0C7D87CE-7F93-A443-848A-322A57DD85A3}" type="slidenum">
              <a:rPr lang="en-US" smtClean="0"/>
              <a:t>21</a:t>
            </a:fld>
            <a:endParaRPr lang="en-US"/>
          </a:p>
        </p:txBody>
      </p:sp>
    </p:spTree>
    <p:extLst>
      <p:ext uri="{BB962C8B-B14F-4D97-AF65-F5344CB8AC3E}">
        <p14:creationId xmlns:p14="http://schemas.microsoft.com/office/powerpoint/2010/main" val="3625983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22</a:t>
            </a:fld>
            <a:endParaRPr lang="en-US"/>
          </a:p>
        </p:txBody>
      </p:sp>
    </p:spTree>
    <p:extLst>
      <p:ext uri="{BB962C8B-B14F-4D97-AF65-F5344CB8AC3E}">
        <p14:creationId xmlns:p14="http://schemas.microsoft.com/office/powerpoint/2010/main" val="21749232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7D87CE-7F93-A443-848A-322A57DD85A3}" type="slidenum">
              <a:rPr lang="en-US" smtClean="0"/>
              <a:t>23</a:t>
            </a:fld>
            <a:endParaRPr lang="en-US"/>
          </a:p>
        </p:txBody>
      </p:sp>
    </p:spTree>
    <p:extLst>
      <p:ext uri="{BB962C8B-B14F-4D97-AF65-F5344CB8AC3E}">
        <p14:creationId xmlns:p14="http://schemas.microsoft.com/office/powerpoint/2010/main" val="4104035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inline vs not inline</a:t>
            </a:r>
          </a:p>
        </p:txBody>
      </p:sp>
      <p:sp>
        <p:nvSpPr>
          <p:cNvPr id="4" name="Slide Number Placeholder 3"/>
          <p:cNvSpPr>
            <a:spLocks noGrp="1"/>
          </p:cNvSpPr>
          <p:nvPr>
            <p:ph type="sldNum" sz="quarter" idx="5"/>
          </p:nvPr>
        </p:nvSpPr>
        <p:spPr/>
        <p:txBody>
          <a:bodyPr/>
          <a:lstStyle/>
          <a:p>
            <a:fld id="{0C7D87CE-7F93-A443-848A-322A57DD85A3}" type="slidenum">
              <a:rPr lang="en-US" smtClean="0"/>
              <a:t>24</a:t>
            </a:fld>
            <a:endParaRPr lang="en-US"/>
          </a:p>
        </p:txBody>
      </p:sp>
    </p:spTree>
    <p:extLst>
      <p:ext uri="{BB962C8B-B14F-4D97-AF65-F5344CB8AC3E}">
        <p14:creationId xmlns:p14="http://schemas.microsoft.com/office/powerpoint/2010/main" val="1862830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25</a:t>
            </a:fld>
            <a:endParaRPr lang="en-US"/>
          </a:p>
        </p:txBody>
      </p:sp>
    </p:spTree>
    <p:extLst>
      <p:ext uri="{BB962C8B-B14F-4D97-AF65-F5344CB8AC3E}">
        <p14:creationId xmlns:p14="http://schemas.microsoft.com/office/powerpoint/2010/main" val="2478958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26</a:t>
            </a:fld>
            <a:endParaRPr lang="en-US"/>
          </a:p>
        </p:txBody>
      </p:sp>
    </p:spTree>
    <p:extLst>
      <p:ext uri="{BB962C8B-B14F-4D97-AF65-F5344CB8AC3E}">
        <p14:creationId xmlns:p14="http://schemas.microsoft.com/office/powerpoint/2010/main" val="542468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27</a:t>
            </a:fld>
            <a:endParaRPr lang="en-US"/>
          </a:p>
        </p:txBody>
      </p:sp>
    </p:spTree>
    <p:extLst>
      <p:ext uri="{BB962C8B-B14F-4D97-AF65-F5344CB8AC3E}">
        <p14:creationId xmlns:p14="http://schemas.microsoft.com/office/powerpoint/2010/main" val="3215312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28</a:t>
            </a:fld>
            <a:endParaRPr lang="en-US"/>
          </a:p>
        </p:txBody>
      </p:sp>
    </p:spTree>
    <p:extLst>
      <p:ext uri="{BB962C8B-B14F-4D97-AF65-F5344CB8AC3E}">
        <p14:creationId xmlns:p14="http://schemas.microsoft.com/office/powerpoint/2010/main" val="29984700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add a comment in the destructor, and then run this program, will see the comment printed twice.  It is automatically called for non-pointer types of variables (stack resident variables).  You would have to add a line of code to the main to delete b3; in order to explicitly deallocate that memory.  But still, no code needs to be added to the destructor itself.</a:t>
            </a:r>
          </a:p>
          <a:p>
            <a:endParaRPr lang="en-US" dirty="0"/>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29</a:t>
            </a:fld>
            <a:endParaRPr lang="en-US"/>
          </a:p>
        </p:txBody>
      </p:sp>
    </p:spTree>
    <p:extLst>
      <p:ext uri="{BB962C8B-B14F-4D97-AF65-F5344CB8AC3E}">
        <p14:creationId xmlns:p14="http://schemas.microsoft.com/office/powerpoint/2010/main" val="2336804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3</a:t>
            </a:fld>
            <a:endParaRPr lang="en-US"/>
          </a:p>
        </p:txBody>
      </p:sp>
    </p:spTree>
    <p:extLst>
      <p:ext uri="{BB962C8B-B14F-4D97-AF65-F5344CB8AC3E}">
        <p14:creationId xmlns:p14="http://schemas.microsoft.com/office/powerpoint/2010/main" val="41416009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 of zero: </a:t>
            </a:r>
          </a:p>
          <a:p>
            <a:r>
              <a:rPr lang="en-US" dirty="0"/>
              <a:t>If you don’t need one, then don’t include one.  C++ will optimize the default one provided and it will be more efficient than any user defined destructor.</a:t>
            </a:r>
          </a:p>
        </p:txBody>
      </p:sp>
      <p:sp>
        <p:nvSpPr>
          <p:cNvPr id="4" name="Slide Number Placeholder 3"/>
          <p:cNvSpPr>
            <a:spLocks noGrp="1"/>
          </p:cNvSpPr>
          <p:nvPr>
            <p:ph type="sldNum" sz="quarter" idx="5"/>
          </p:nvPr>
        </p:nvSpPr>
        <p:spPr/>
        <p:txBody>
          <a:bodyPr/>
          <a:lstStyle/>
          <a:p>
            <a:fld id="{0C7D87CE-7F93-A443-848A-322A57DD85A3}" type="slidenum">
              <a:rPr lang="en-US" smtClean="0"/>
              <a:t>30</a:t>
            </a:fld>
            <a:endParaRPr lang="en-US"/>
          </a:p>
        </p:txBody>
      </p:sp>
    </p:spTree>
    <p:extLst>
      <p:ext uri="{BB962C8B-B14F-4D97-AF65-F5344CB8AC3E}">
        <p14:creationId xmlns:p14="http://schemas.microsoft.com/office/powerpoint/2010/main" val="3347177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Thus, an object encapsulates the data members (state) and member functions (behavior).</a:t>
            </a:r>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4</a:t>
            </a:fld>
            <a:endParaRPr lang="en-US"/>
          </a:p>
        </p:txBody>
      </p:sp>
    </p:spTree>
    <p:extLst>
      <p:ext uri="{BB962C8B-B14F-4D97-AF65-F5344CB8AC3E}">
        <p14:creationId xmlns:p14="http://schemas.microsoft.com/office/powerpoint/2010/main" val="291823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5</a:t>
            </a:fld>
            <a:endParaRPr lang="en-US"/>
          </a:p>
        </p:txBody>
      </p:sp>
    </p:spTree>
    <p:extLst>
      <p:ext uri="{BB962C8B-B14F-4D97-AF65-F5344CB8AC3E}">
        <p14:creationId xmlns:p14="http://schemas.microsoft.com/office/powerpoint/2010/main" val="253301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example, a list interface can be implemented as a linked list (singly with head and tail pointers or doubly) or as an array.  Do you have to know ahead of time specifically how it is implemented to use it?  No, you just need to know how to use it:  how to declare (several ways); the operations that may be performed: just a </a:t>
            </a:r>
            <a:r>
              <a:rPr lang="en-US" dirty="0" err="1"/>
              <a:t>push_front</a:t>
            </a:r>
            <a:r>
              <a:rPr lang="en-US" dirty="0"/>
              <a:t>() or </a:t>
            </a:r>
            <a:r>
              <a:rPr lang="en-US" dirty="0" err="1"/>
              <a:t>push_back</a:t>
            </a:r>
            <a:r>
              <a:rPr lang="en-US" dirty="0"/>
              <a:t>() (no return value, argument is the value to be pushed); or </a:t>
            </a:r>
            <a:r>
              <a:rPr lang="en-US" dirty="0" err="1"/>
              <a:t>pop_front</a:t>
            </a:r>
            <a:r>
              <a:rPr lang="en-US" dirty="0"/>
              <a:t>() or </a:t>
            </a:r>
            <a:r>
              <a:rPr lang="en-US" dirty="0" err="1"/>
              <a:t>pop_back</a:t>
            </a:r>
            <a:r>
              <a:rPr lang="en-US" dirty="0"/>
              <a:t>() (not return value, no arguments)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thing with a stack – it can be implemented with a vector or an array.  As a user, I don’t need to worry about how it is implemented.  I just have to worry about how to use it.  I should expect that a pop does what a pop is supposed to do and a push does what it is supposed to do.</a:t>
            </a:r>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6</a:t>
            </a:fld>
            <a:endParaRPr lang="en-US"/>
          </a:p>
        </p:txBody>
      </p:sp>
    </p:spTree>
    <p:extLst>
      <p:ext uri="{BB962C8B-B14F-4D97-AF65-F5344CB8AC3E}">
        <p14:creationId xmlns:p14="http://schemas.microsoft.com/office/powerpoint/2010/main" val="157454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7</a:t>
            </a:fld>
            <a:endParaRPr lang="en-US"/>
          </a:p>
        </p:txBody>
      </p:sp>
    </p:spTree>
    <p:extLst>
      <p:ext uri="{BB962C8B-B14F-4D97-AF65-F5344CB8AC3E}">
        <p14:creationId xmlns:p14="http://schemas.microsoft.com/office/powerpoint/2010/main" val="3491403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leads to the concept of Design By Contract</a:t>
            </a:r>
          </a:p>
        </p:txBody>
      </p:sp>
      <p:sp>
        <p:nvSpPr>
          <p:cNvPr id="4" name="Slide Number Placeholder 3"/>
          <p:cNvSpPr>
            <a:spLocks noGrp="1"/>
          </p:cNvSpPr>
          <p:nvPr>
            <p:ph type="sldNum" sz="quarter" idx="5"/>
          </p:nvPr>
        </p:nvSpPr>
        <p:spPr/>
        <p:txBody>
          <a:bodyPr/>
          <a:lstStyle/>
          <a:p>
            <a:fld id="{0C7D87CE-7F93-A443-848A-322A57DD85A3}" type="slidenum">
              <a:rPr lang="en-US" smtClean="0"/>
              <a:t>8</a:t>
            </a:fld>
            <a:endParaRPr lang="en-US"/>
          </a:p>
        </p:txBody>
      </p:sp>
    </p:spTree>
    <p:extLst>
      <p:ext uri="{BB962C8B-B14F-4D97-AF65-F5344CB8AC3E}">
        <p14:creationId xmlns:p14="http://schemas.microsoft.com/office/powerpoint/2010/main" val="74647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the developer of a stack interface needs to abide by the contract, and so does the user.  That’s why we have pre- and post- conditions.  Pre- conditions have to be satisfied by the caller in order for the provider to guarantee the post- conditions.   </a:t>
            </a:r>
          </a:p>
          <a:p>
            <a:endParaRPr lang="en-US" dirty="0"/>
          </a:p>
        </p:txBody>
      </p:sp>
      <p:sp>
        <p:nvSpPr>
          <p:cNvPr id="4" name="Slide Number Placeholder 3"/>
          <p:cNvSpPr>
            <a:spLocks noGrp="1"/>
          </p:cNvSpPr>
          <p:nvPr>
            <p:ph type="sldNum" sz="quarter" idx="5"/>
          </p:nvPr>
        </p:nvSpPr>
        <p:spPr/>
        <p:txBody>
          <a:bodyPr/>
          <a:lstStyle/>
          <a:p>
            <a:fld id="{0C7D87CE-7F93-A443-848A-322A57DD85A3}" type="slidenum">
              <a:rPr lang="en-US" smtClean="0"/>
              <a:t>9</a:t>
            </a:fld>
            <a:endParaRPr lang="en-US"/>
          </a:p>
        </p:txBody>
      </p:sp>
    </p:spTree>
    <p:extLst>
      <p:ext uri="{BB962C8B-B14F-4D97-AF65-F5344CB8AC3E}">
        <p14:creationId xmlns:p14="http://schemas.microsoft.com/office/powerpoint/2010/main" val="355003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94C4-D63C-C641-9595-9CD948BF9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EDD6B6-4659-C446-A3E7-D2DB81D1C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323D38-1191-7748-8277-C1E7A68067E2}"/>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B91514B4-56A7-9B40-841A-1CBE29267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25266-EB29-364F-B2F9-8F0EADB933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19943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07ABB-6BDB-0946-9B91-808049C5C6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FC1E29-2747-C741-96B4-046680DEB3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9A757-4485-6D4E-BC69-3D71393FB0B6}"/>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2FB94242-9486-8841-A07C-DEB69A6F5F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4B84F-C1D5-224E-AD9F-73BFA7D995EE}"/>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07737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E7367-BE86-504A-A1FB-7ACD0A1DCA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DF226C-2827-8C42-A1A9-3BDC1298A1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E712C-9D83-D345-A6E5-3F1519FD085E}"/>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4A395270-2ADD-7940-B6E4-FEF838A9D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D3810F-E095-4D43-9A1A-A67443E2A62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535717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E1D-BDAA-4647-96F3-E0CB4E89B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7E63C5-8FF8-3F4B-81C1-44277E14D7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DB3C7C-3AB3-DB40-9097-FF454A3EF986}"/>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DA926A75-3B39-B243-A832-B88AA3B6BE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F98E2-3B36-3342-A0DD-D85AA405C007}"/>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66570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0991F-654F-D948-9FF3-7E71606A72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A6458-1F05-A040-ADD1-625323FA73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32F9ED-1A9C-804C-AA1F-1D6595A4AAD6}"/>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06B36847-BE40-8241-A18E-26D0E1E8CC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262A53-1D58-DC4C-BE14-ADF2CFB9359B}"/>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23084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F1ED7-DB0D-1743-9D5F-44994622B0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B16DA7-4D19-BD4B-A164-7F46A002B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B8E3DA-F18B-884D-9B9B-47AF51141E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B8F9D1-3244-834F-B086-C965E26630F0}"/>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6" name="Footer Placeholder 5">
            <a:extLst>
              <a:ext uri="{FF2B5EF4-FFF2-40B4-BE49-F238E27FC236}">
                <a16:creationId xmlns:a16="http://schemas.microsoft.com/office/drawing/2014/main" id="{BD8FC85A-C02E-B240-8812-54D521155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C543CC-21CF-F54A-A283-6E49089D4A3C}"/>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10120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32E0-B880-964D-A1B7-CB618E08AD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072445-86AE-1B4E-A29A-B99B611AB3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A9AC26-53C7-ED4C-BD9B-C00D8CDB2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59F638-4C54-4745-925D-8E7C7513B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BEED9-1B43-D642-B662-9948C84F24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199FB-8D2E-AC47-B1BE-DA327EADA0E3}"/>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8" name="Footer Placeholder 7">
            <a:extLst>
              <a:ext uri="{FF2B5EF4-FFF2-40B4-BE49-F238E27FC236}">
                <a16:creationId xmlns:a16="http://schemas.microsoft.com/office/drawing/2014/main" id="{F241B330-D9DF-4340-B284-EBCC40562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5344A8-5A9D-5043-84F7-765C4D540283}"/>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4200404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EDC49-0BE5-CB49-B566-1B4E788CDF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44C2CE-AC0D-A241-BE84-6C336F57CD60}"/>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4" name="Footer Placeholder 3">
            <a:extLst>
              <a:ext uri="{FF2B5EF4-FFF2-40B4-BE49-F238E27FC236}">
                <a16:creationId xmlns:a16="http://schemas.microsoft.com/office/drawing/2014/main" id="{9D10EDBF-8B81-2947-97CC-259C5C0F2D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F1A2AC-1648-FB4C-A93E-66114A13E4E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134741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35EED-D8A9-5C4E-B8AE-B9EBE6220DAC}"/>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3" name="Footer Placeholder 2">
            <a:extLst>
              <a:ext uri="{FF2B5EF4-FFF2-40B4-BE49-F238E27FC236}">
                <a16:creationId xmlns:a16="http://schemas.microsoft.com/office/drawing/2014/main" id="{CC7E1BAB-64BE-B64E-87A4-71E0A5B804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E92442-1098-D14E-AFAC-9F876A7983F9}"/>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3357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822D4-3845-A848-8405-3372CD9DE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13F2CB-05D8-A94B-B204-C17C860778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B34C4C-1D2C-C847-B185-CFE5CDE24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2B446D-285D-5D4F-8501-528293E4A9E2}"/>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6" name="Footer Placeholder 5">
            <a:extLst>
              <a:ext uri="{FF2B5EF4-FFF2-40B4-BE49-F238E27FC236}">
                <a16:creationId xmlns:a16="http://schemas.microsoft.com/office/drawing/2014/main" id="{B81E76EF-ADD9-F449-902D-D732087ADE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D13713-08C8-9F44-BAA9-5AC55DB461A2}"/>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27154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E0B19-DC07-1A48-A351-4D022A50FE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FA2E82-95C3-1944-87E3-65D50370DB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D46376-5FC5-C64B-8B53-72BFA2D0DA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3730B2-744B-5E44-B035-0CBDDE67E709}"/>
              </a:ext>
            </a:extLst>
          </p:cNvPr>
          <p:cNvSpPr>
            <a:spLocks noGrp="1"/>
          </p:cNvSpPr>
          <p:nvPr>
            <p:ph type="dt" sz="half" idx="10"/>
          </p:nvPr>
        </p:nvSpPr>
        <p:spPr/>
        <p:txBody>
          <a:bodyPr/>
          <a:lstStyle/>
          <a:p>
            <a:fld id="{280A386C-6871-6541-A868-2D210D138B07}" type="datetimeFigureOut">
              <a:rPr lang="en-US" smtClean="0"/>
              <a:t>2/21/19</a:t>
            </a:fld>
            <a:endParaRPr lang="en-US"/>
          </a:p>
        </p:txBody>
      </p:sp>
      <p:sp>
        <p:nvSpPr>
          <p:cNvPr id="6" name="Footer Placeholder 5">
            <a:extLst>
              <a:ext uri="{FF2B5EF4-FFF2-40B4-BE49-F238E27FC236}">
                <a16:creationId xmlns:a16="http://schemas.microsoft.com/office/drawing/2014/main" id="{F607A246-F8B6-C748-9F3E-AB658ED0C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21105-7E94-2F4C-BF6D-CA414FB33314}"/>
              </a:ext>
            </a:extLst>
          </p:cNvPr>
          <p:cNvSpPr>
            <a:spLocks noGrp="1"/>
          </p:cNvSpPr>
          <p:nvPr>
            <p:ph type="sldNum" sz="quarter" idx="12"/>
          </p:nvPr>
        </p:nvSpPr>
        <p:spPr/>
        <p:txBody>
          <a:bodyPr/>
          <a:lstStyle/>
          <a:p>
            <a:fld id="{499490B6-3DF2-3348-B4F8-290422C8D697}" type="slidenum">
              <a:rPr lang="en-US" smtClean="0"/>
              <a:t>‹#›</a:t>
            </a:fld>
            <a:endParaRPr lang="en-US"/>
          </a:p>
        </p:txBody>
      </p:sp>
    </p:spTree>
    <p:extLst>
      <p:ext uri="{BB962C8B-B14F-4D97-AF65-F5344CB8AC3E}">
        <p14:creationId xmlns:p14="http://schemas.microsoft.com/office/powerpoint/2010/main" val="9332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859F5-BF8E-1448-85D0-CBA0D2B198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5B01DF-52B3-1D4F-B77B-B4F69A9A55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CA67C-6F96-7E45-A454-97AAC3452D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A386C-6871-6541-A868-2D210D138B07}" type="datetimeFigureOut">
              <a:rPr lang="en-US" smtClean="0"/>
              <a:t>2/21/19</a:t>
            </a:fld>
            <a:endParaRPr lang="en-US"/>
          </a:p>
        </p:txBody>
      </p:sp>
      <p:sp>
        <p:nvSpPr>
          <p:cNvPr id="5" name="Footer Placeholder 4">
            <a:extLst>
              <a:ext uri="{FF2B5EF4-FFF2-40B4-BE49-F238E27FC236}">
                <a16:creationId xmlns:a16="http://schemas.microsoft.com/office/drawing/2014/main" id="{CC16AF28-BE01-FD4C-9170-8B2FCC4E54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6A6E17-3600-8E4B-971D-C4ED6363F0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9490B6-3DF2-3348-B4F8-290422C8D697}" type="slidenum">
              <a:rPr lang="en-US" smtClean="0"/>
              <a:t>‹#›</a:t>
            </a:fld>
            <a:endParaRPr lang="en-US"/>
          </a:p>
        </p:txBody>
      </p:sp>
    </p:spTree>
    <p:extLst>
      <p:ext uri="{BB962C8B-B14F-4D97-AF65-F5344CB8AC3E}">
        <p14:creationId xmlns:p14="http://schemas.microsoft.com/office/powerpoint/2010/main" val="218991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3027-1C0E-914D-B66A-BCF375286FA1}"/>
              </a:ext>
            </a:extLst>
          </p:cNvPr>
          <p:cNvSpPr>
            <a:spLocks noGrp="1"/>
          </p:cNvSpPr>
          <p:nvPr>
            <p:ph type="ctrTitle"/>
          </p:nvPr>
        </p:nvSpPr>
        <p:spPr>
          <a:xfrm>
            <a:off x="1524000" y="1678955"/>
            <a:ext cx="9144000" cy="2387600"/>
          </a:xfrm>
        </p:spPr>
        <p:txBody>
          <a:bodyPr>
            <a:normAutofit/>
          </a:bodyPr>
          <a:lstStyle/>
          <a:p>
            <a:r>
              <a:rPr lang="en-US" dirty="0"/>
              <a:t>C++</a:t>
            </a:r>
            <a:br>
              <a:rPr lang="en-US" dirty="0"/>
            </a:br>
            <a:endParaRPr lang="en-US" dirty="0"/>
          </a:p>
        </p:txBody>
      </p:sp>
    </p:spTree>
    <p:extLst>
      <p:ext uri="{BB962C8B-B14F-4D97-AF65-F5344CB8AC3E}">
        <p14:creationId xmlns:p14="http://schemas.microsoft.com/office/powerpoint/2010/main" val="1897029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Object-Oriented Programming</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544320"/>
            <a:ext cx="10515600" cy="4792685"/>
          </a:xfrm>
        </p:spPr>
        <p:txBody>
          <a:bodyPr>
            <a:normAutofit fontScale="92500" lnSpcReduction="20000"/>
          </a:bodyPr>
          <a:lstStyle/>
          <a:p>
            <a:r>
              <a:rPr lang="en-US" dirty="0"/>
              <a:t>Rests on 3 basic principles of </a:t>
            </a:r>
            <a:r>
              <a:rPr lang="en-US" b="1" dirty="0"/>
              <a:t>encapsulation</a:t>
            </a:r>
            <a:r>
              <a:rPr lang="en-US" dirty="0"/>
              <a:t>:</a:t>
            </a:r>
          </a:p>
          <a:p>
            <a:pPr marL="914400" lvl="1" indent="-457200">
              <a:buFont typeface="+mj-lt"/>
              <a:buAutoNum type="arabicPeriod"/>
            </a:pPr>
            <a:r>
              <a:rPr lang="en-US" sz="2800" dirty="0"/>
              <a:t>Abstraction (ignore the details)</a:t>
            </a:r>
          </a:p>
          <a:p>
            <a:pPr marL="914400" lvl="1" indent="-457200">
              <a:buFont typeface="+mj-lt"/>
              <a:buAutoNum type="arabicPeriod"/>
            </a:pPr>
            <a:r>
              <a:rPr lang="en-US" sz="2800" dirty="0"/>
              <a:t>Modularization (break into pieces)</a:t>
            </a:r>
          </a:p>
          <a:p>
            <a:pPr marL="914400" lvl="1" indent="-457200">
              <a:buFont typeface="+mj-lt"/>
              <a:buAutoNum type="arabicPeriod"/>
            </a:pPr>
            <a:r>
              <a:rPr lang="en-US" sz="2800" dirty="0"/>
              <a:t>Information hiding (separate the implementation from the interface)</a:t>
            </a:r>
          </a:p>
          <a:p>
            <a:r>
              <a:rPr lang="en-US" dirty="0"/>
              <a:t>OOP uses classes, which house together data with operations that act on that data.  </a:t>
            </a:r>
          </a:p>
          <a:p>
            <a:r>
              <a:rPr lang="en-US" dirty="0"/>
              <a:t>We strive for </a:t>
            </a:r>
            <a:r>
              <a:rPr lang="en-US" b="1" i="1" dirty="0"/>
              <a:t>loose coupling: </a:t>
            </a:r>
            <a:r>
              <a:rPr lang="en-US" dirty="0"/>
              <a:t> each class is largely independent and communicates with other classes via a small well-defined interface.  </a:t>
            </a:r>
          </a:p>
          <a:p>
            <a:r>
              <a:rPr lang="en-US" dirty="0"/>
              <a:t>We strive for </a:t>
            </a:r>
            <a:r>
              <a:rPr lang="en-US" b="1" i="1" dirty="0"/>
              <a:t>cohesion</a:t>
            </a:r>
            <a:r>
              <a:rPr lang="en-US" dirty="0"/>
              <a:t>:  each class performs one and only one task (for readability and reuse).</a:t>
            </a:r>
          </a:p>
          <a:p>
            <a:r>
              <a:rPr lang="en-US" dirty="0"/>
              <a:t>We strive for </a:t>
            </a:r>
            <a:r>
              <a:rPr lang="en-US" b="1" i="1" dirty="0"/>
              <a:t>responsibility-driven design</a:t>
            </a:r>
            <a:r>
              <a:rPr lang="en-US" dirty="0"/>
              <a:t>:  each class should be responsible for its own data.  You should ask yourself:  What does the class need to know?  What does it do?</a:t>
            </a:r>
          </a:p>
          <a:p>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pPr marL="0" indent="0">
              <a:buNone/>
            </a:pPr>
            <a:endParaRPr lang="en-US" dirty="0"/>
          </a:p>
        </p:txBody>
      </p:sp>
    </p:spTree>
    <p:extLst>
      <p:ext uri="{BB962C8B-B14F-4D97-AF65-F5344CB8AC3E}">
        <p14:creationId xmlns:p14="http://schemas.microsoft.com/office/powerpoint/2010/main" val="2828732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Object-Oriented Programming</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r>
              <a:rPr lang="en-US" dirty="0"/>
              <a:t>The power of O-O programming also comes from two further principles, which we will discuss later:</a:t>
            </a:r>
          </a:p>
          <a:p>
            <a:pPr lvl="1"/>
            <a:r>
              <a:rPr lang="en-US" b="1" i="1" dirty="0"/>
              <a:t>Inheritance</a:t>
            </a:r>
            <a:r>
              <a:rPr lang="en-US" dirty="0"/>
              <a:t>:  classes inherit properties from other classes</a:t>
            </a:r>
          </a:p>
          <a:p>
            <a:pPr lvl="1"/>
            <a:r>
              <a:rPr lang="en-US" b="1" i="1" dirty="0"/>
              <a:t>Polymorphism</a:t>
            </a:r>
            <a:r>
              <a:rPr lang="en-US" dirty="0"/>
              <a:t>:  there are multiple implementations of methods and the correct one is executed</a:t>
            </a:r>
          </a:p>
          <a:p>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pPr marL="0" indent="0">
              <a:buNone/>
            </a:pPr>
            <a:endParaRPr lang="en-US" dirty="0"/>
          </a:p>
        </p:txBody>
      </p:sp>
    </p:spTree>
    <p:extLst>
      <p:ext uri="{BB962C8B-B14F-4D97-AF65-F5344CB8AC3E}">
        <p14:creationId xmlns:p14="http://schemas.microsoft.com/office/powerpoint/2010/main" val="94633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6490-A0B6-0A4A-A71E-E8E6788F5CE6}"/>
              </a:ext>
            </a:extLst>
          </p:cNvPr>
          <p:cNvSpPr>
            <a:spLocks noGrp="1"/>
          </p:cNvSpPr>
          <p:nvPr>
            <p:ph type="title"/>
          </p:nvPr>
        </p:nvSpPr>
        <p:spPr/>
        <p:txBody>
          <a:bodyPr/>
          <a:lstStyle/>
          <a:p>
            <a:r>
              <a:rPr lang="en-US" dirty="0"/>
              <a:t>Literate Programming</a:t>
            </a:r>
          </a:p>
        </p:txBody>
      </p:sp>
      <p:sp>
        <p:nvSpPr>
          <p:cNvPr id="3" name="Content Placeholder 2">
            <a:extLst>
              <a:ext uri="{FF2B5EF4-FFF2-40B4-BE49-F238E27FC236}">
                <a16:creationId xmlns:a16="http://schemas.microsoft.com/office/drawing/2014/main" id="{A4B97BC8-DF0E-D744-8CC4-1D9744124F48}"/>
              </a:ext>
            </a:extLst>
          </p:cNvPr>
          <p:cNvSpPr>
            <a:spLocks noGrp="1"/>
          </p:cNvSpPr>
          <p:nvPr>
            <p:ph idx="1"/>
          </p:nvPr>
        </p:nvSpPr>
        <p:spPr>
          <a:xfrm>
            <a:off x="838200" y="1402080"/>
            <a:ext cx="10515600" cy="4774883"/>
          </a:xfrm>
        </p:spPr>
        <p:txBody>
          <a:bodyPr>
            <a:normAutofit fontScale="85000" lnSpcReduction="10000"/>
          </a:bodyPr>
          <a:lstStyle/>
          <a:p>
            <a:r>
              <a:rPr lang="en-US" dirty="0"/>
              <a:t>Good programming requires extensive comments and documentation.  At the very least, you should:</a:t>
            </a:r>
          </a:p>
          <a:p>
            <a:pPr lvl="1"/>
            <a:r>
              <a:rPr lang="en-US" i="1" dirty="0"/>
              <a:t>explain the purpose of each instance variable </a:t>
            </a:r>
          </a:p>
          <a:p>
            <a:pPr lvl="1"/>
            <a:r>
              <a:rPr lang="en-US" i="1" dirty="0"/>
              <a:t>and for each method explain its purpose, parameters, returns where applicable.</a:t>
            </a:r>
          </a:p>
          <a:p>
            <a:pPr marL="457200" lvl="1" indent="0">
              <a:buNone/>
            </a:pPr>
            <a:endParaRPr lang="en-US" dirty="0"/>
          </a:p>
          <a:p>
            <a:r>
              <a:rPr lang="en-US" dirty="0"/>
              <a:t>You should also strive for a consistent layout and for expressive variable names.  </a:t>
            </a:r>
          </a:p>
          <a:p>
            <a:r>
              <a:rPr lang="en-US" dirty="0"/>
              <a:t>For a class, one might list the functions, constructors and public fields; and for each method explain what it does together with pre-conditions, post-conditions, the meaning of parameters, exceptions that may be thrown, and other things.</a:t>
            </a:r>
          </a:p>
          <a:p>
            <a:pPr marL="0" indent="0">
              <a:buNone/>
            </a:pPr>
            <a:endParaRPr lang="en-US" dirty="0"/>
          </a:p>
          <a:p>
            <a:r>
              <a:rPr lang="en-US" b="1" i="1" dirty="0"/>
              <a:t>UML</a:t>
            </a:r>
            <a:r>
              <a:rPr lang="en-US" dirty="0"/>
              <a:t> is an extensive language for modeling programs, especially those for O-O programming languages.  It is a system of diagrams designed to capture objects, interaction between objects, and organization of objects, and then some.</a:t>
            </a:r>
          </a:p>
          <a:p>
            <a:endParaRPr lang="en-US" dirty="0"/>
          </a:p>
        </p:txBody>
      </p:sp>
    </p:spTree>
    <p:extLst>
      <p:ext uri="{BB962C8B-B14F-4D97-AF65-F5344CB8AC3E}">
        <p14:creationId xmlns:p14="http://schemas.microsoft.com/office/powerpoint/2010/main" val="186396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6490-A0B6-0A4A-A71E-E8E6788F5CE6}"/>
              </a:ext>
            </a:extLst>
          </p:cNvPr>
          <p:cNvSpPr>
            <a:spLocks noGrp="1"/>
          </p:cNvSpPr>
          <p:nvPr>
            <p:ph type="title"/>
          </p:nvPr>
        </p:nvSpPr>
        <p:spPr/>
        <p:txBody>
          <a:bodyPr/>
          <a:lstStyle/>
          <a:p>
            <a:r>
              <a:rPr lang="en-US" dirty="0"/>
              <a:t>Testing</a:t>
            </a:r>
          </a:p>
        </p:txBody>
      </p:sp>
      <p:sp>
        <p:nvSpPr>
          <p:cNvPr id="3" name="Content Placeholder 2">
            <a:extLst>
              <a:ext uri="{FF2B5EF4-FFF2-40B4-BE49-F238E27FC236}">
                <a16:creationId xmlns:a16="http://schemas.microsoft.com/office/drawing/2014/main" id="{A4B97BC8-DF0E-D744-8CC4-1D9744124F48}"/>
              </a:ext>
            </a:extLst>
          </p:cNvPr>
          <p:cNvSpPr>
            <a:spLocks noGrp="1"/>
          </p:cNvSpPr>
          <p:nvPr>
            <p:ph idx="1"/>
          </p:nvPr>
        </p:nvSpPr>
        <p:spPr>
          <a:xfrm>
            <a:off x="838200" y="1402080"/>
            <a:ext cx="10515600" cy="4774883"/>
          </a:xfrm>
        </p:spPr>
        <p:txBody>
          <a:bodyPr>
            <a:normAutofit/>
          </a:bodyPr>
          <a:lstStyle/>
          <a:p>
            <a:r>
              <a:rPr lang="en-US" dirty="0"/>
              <a:t>One needs to test extensively.  </a:t>
            </a:r>
          </a:p>
          <a:p>
            <a:pPr lvl="1"/>
            <a:r>
              <a:rPr lang="en-US" dirty="0"/>
              <a:t>Look at the </a:t>
            </a:r>
            <a:r>
              <a:rPr lang="en-US" b="1" i="1" dirty="0"/>
              <a:t>boundary</a:t>
            </a:r>
            <a:r>
              <a:rPr lang="en-US" dirty="0"/>
              <a:t> values:  make sure it handles the smallest or largest value the program must work for, and suitably rejects the value just out of range.   </a:t>
            </a:r>
          </a:p>
          <a:p>
            <a:pPr lvl="1"/>
            <a:r>
              <a:rPr lang="en-US" dirty="0"/>
              <a:t>Add </a:t>
            </a:r>
            <a:r>
              <a:rPr lang="en-US" b="1" i="1" dirty="0"/>
              <a:t>watches</a:t>
            </a:r>
            <a:r>
              <a:rPr lang="en-US" dirty="0"/>
              <a:t> or </a:t>
            </a:r>
            <a:r>
              <a:rPr lang="en-US" b="1" i="1" dirty="0"/>
              <a:t>debug statements</a:t>
            </a:r>
            <a:r>
              <a:rPr lang="en-US" dirty="0"/>
              <a:t> so that you know what is happening at all times.  </a:t>
            </a:r>
          </a:p>
          <a:p>
            <a:pPr lvl="1"/>
            <a:r>
              <a:rPr lang="en-US" dirty="0"/>
              <a:t>Especially look at the empty case, or the 0 input. </a:t>
            </a:r>
          </a:p>
        </p:txBody>
      </p:sp>
    </p:spTree>
    <p:extLst>
      <p:ext uri="{BB962C8B-B14F-4D97-AF65-F5344CB8AC3E}">
        <p14:creationId xmlns:p14="http://schemas.microsoft.com/office/powerpoint/2010/main" val="451035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6490-A0B6-0A4A-A71E-E8E6788F5CE6}"/>
              </a:ext>
            </a:extLst>
          </p:cNvPr>
          <p:cNvSpPr>
            <a:spLocks noGrp="1"/>
          </p:cNvSpPr>
          <p:nvPr>
            <p:ph type="title"/>
          </p:nvPr>
        </p:nvSpPr>
        <p:spPr>
          <a:xfrm>
            <a:off x="648929" y="629266"/>
            <a:ext cx="5127031" cy="1676603"/>
          </a:xfrm>
        </p:spPr>
        <p:txBody>
          <a:bodyPr>
            <a:normAutofit/>
          </a:bodyPr>
          <a:lstStyle/>
          <a:p>
            <a:r>
              <a:rPr lang="en-US" dirty="0"/>
              <a:t>UML (Unified Modeling Language)</a:t>
            </a:r>
          </a:p>
        </p:txBody>
      </p:sp>
      <p:sp>
        <p:nvSpPr>
          <p:cNvPr id="3" name="Content Placeholder 2">
            <a:extLst>
              <a:ext uri="{FF2B5EF4-FFF2-40B4-BE49-F238E27FC236}">
                <a16:creationId xmlns:a16="http://schemas.microsoft.com/office/drawing/2014/main" id="{A4B97BC8-DF0E-D744-8CC4-1D9744124F48}"/>
              </a:ext>
            </a:extLst>
          </p:cNvPr>
          <p:cNvSpPr>
            <a:spLocks noGrp="1"/>
          </p:cNvSpPr>
          <p:nvPr>
            <p:ph idx="1"/>
          </p:nvPr>
        </p:nvSpPr>
        <p:spPr>
          <a:xfrm>
            <a:off x="648930" y="2438400"/>
            <a:ext cx="7005904" cy="3785419"/>
          </a:xfrm>
        </p:spPr>
        <p:txBody>
          <a:bodyPr>
            <a:normAutofit/>
          </a:bodyPr>
          <a:lstStyle/>
          <a:p>
            <a:r>
              <a:rPr lang="en-US" dirty="0"/>
              <a:t>Standard diagrams for depicting classes.</a:t>
            </a:r>
          </a:p>
          <a:p>
            <a:r>
              <a:rPr lang="en-US" dirty="0"/>
              <a:t>Class name, attributes (data members) and methods are specified.</a:t>
            </a:r>
          </a:p>
          <a:p>
            <a:r>
              <a:rPr lang="en-US" dirty="0"/>
              <a:t>Private members have a prefix of “-” and public members have a prefix of “+”.</a:t>
            </a:r>
          </a:p>
          <a:p>
            <a:endParaRPr lang="en-US" dirty="0"/>
          </a:p>
        </p:txBody>
      </p:sp>
      <p:pic>
        <p:nvPicPr>
          <p:cNvPr id="5" name="Picture 4" descr="A screenshot of a cell phone&#10;&#10;Description automatically generated">
            <a:extLst>
              <a:ext uri="{FF2B5EF4-FFF2-40B4-BE49-F238E27FC236}">
                <a16:creationId xmlns:a16="http://schemas.microsoft.com/office/drawing/2014/main" id="{71462CF0-271E-4C4C-8E19-6ED865321E22}"/>
              </a:ext>
            </a:extLst>
          </p:cNvPr>
          <p:cNvPicPr>
            <a:picLocks noChangeAspect="1"/>
          </p:cNvPicPr>
          <p:nvPr/>
        </p:nvPicPr>
        <p:blipFill rotWithShape="1">
          <a:blip r:embed="rId3"/>
          <a:srcRect r="1703" b="-1"/>
          <a:stretch/>
        </p:blipFill>
        <p:spPr>
          <a:xfrm>
            <a:off x="8203475" y="1557091"/>
            <a:ext cx="3113730" cy="3179926"/>
          </a:xfrm>
          <a:prstGeom prst="rect">
            <a:avLst/>
          </a:prstGeom>
          <a:effectLst/>
        </p:spPr>
      </p:pic>
    </p:spTree>
    <p:extLst>
      <p:ext uri="{BB962C8B-B14F-4D97-AF65-F5344CB8AC3E}">
        <p14:creationId xmlns:p14="http://schemas.microsoft.com/office/powerpoint/2010/main" val="368230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C6490-A0B6-0A4A-A71E-E8E6788F5CE6}"/>
              </a:ext>
            </a:extLst>
          </p:cNvPr>
          <p:cNvSpPr>
            <a:spLocks noGrp="1"/>
          </p:cNvSpPr>
          <p:nvPr>
            <p:ph type="title"/>
          </p:nvPr>
        </p:nvSpPr>
        <p:spPr>
          <a:xfrm>
            <a:off x="648929" y="629266"/>
            <a:ext cx="5127031" cy="1676603"/>
          </a:xfrm>
        </p:spPr>
        <p:txBody>
          <a:bodyPr>
            <a:normAutofit/>
          </a:bodyPr>
          <a:lstStyle/>
          <a:p>
            <a:r>
              <a:rPr lang="en-US" dirty="0"/>
              <a:t>UML (Unified Modeling Language)</a:t>
            </a:r>
          </a:p>
        </p:txBody>
      </p:sp>
      <p:sp>
        <p:nvSpPr>
          <p:cNvPr id="3" name="Content Placeholder 2">
            <a:extLst>
              <a:ext uri="{FF2B5EF4-FFF2-40B4-BE49-F238E27FC236}">
                <a16:creationId xmlns:a16="http://schemas.microsoft.com/office/drawing/2014/main" id="{A4B97BC8-DF0E-D744-8CC4-1D9744124F48}"/>
              </a:ext>
            </a:extLst>
          </p:cNvPr>
          <p:cNvSpPr>
            <a:spLocks noGrp="1"/>
          </p:cNvSpPr>
          <p:nvPr>
            <p:ph idx="1"/>
          </p:nvPr>
        </p:nvSpPr>
        <p:spPr>
          <a:xfrm>
            <a:off x="648930" y="2438400"/>
            <a:ext cx="7005904" cy="3785419"/>
          </a:xfrm>
        </p:spPr>
        <p:txBody>
          <a:bodyPr>
            <a:normAutofit/>
          </a:bodyPr>
          <a:lstStyle/>
          <a:p>
            <a:r>
              <a:rPr lang="en-US" dirty="0"/>
              <a:t>If more details are desired, the data types are specified using a colon. </a:t>
            </a:r>
          </a:p>
          <a:p>
            <a:r>
              <a:rPr lang="en-US" dirty="0"/>
              <a:t>Also, data types of method parameters and return value are specified using a colon. </a:t>
            </a:r>
          </a:p>
          <a:p>
            <a:endParaRPr lang="en-US" dirty="0"/>
          </a:p>
        </p:txBody>
      </p:sp>
      <p:pic>
        <p:nvPicPr>
          <p:cNvPr id="6" name="Picture 5" descr="A screenshot of a cell phone&#10;&#10;Description automatically generated">
            <a:extLst>
              <a:ext uri="{FF2B5EF4-FFF2-40B4-BE49-F238E27FC236}">
                <a16:creationId xmlns:a16="http://schemas.microsoft.com/office/drawing/2014/main" id="{CC14741A-02C0-6242-9E02-7073BB18D56C}"/>
              </a:ext>
            </a:extLst>
          </p:cNvPr>
          <p:cNvPicPr>
            <a:picLocks noChangeAspect="1"/>
          </p:cNvPicPr>
          <p:nvPr/>
        </p:nvPicPr>
        <p:blipFill>
          <a:blip r:embed="rId3"/>
          <a:stretch>
            <a:fillRect/>
          </a:stretch>
        </p:blipFill>
        <p:spPr>
          <a:xfrm>
            <a:off x="7938767" y="1467567"/>
            <a:ext cx="3970063" cy="3287313"/>
          </a:xfrm>
          <a:prstGeom prst="rect">
            <a:avLst/>
          </a:prstGeom>
        </p:spPr>
      </p:pic>
    </p:spTree>
    <p:extLst>
      <p:ext uri="{BB962C8B-B14F-4D97-AF65-F5344CB8AC3E}">
        <p14:creationId xmlns:p14="http://schemas.microsoft.com/office/powerpoint/2010/main" val="80707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CFB7-5006-7042-909A-59A0755E6BFD}"/>
              </a:ext>
            </a:extLst>
          </p:cNvPr>
          <p:cNvSpPr>
            <a:spLocks noGrp="1"/>
          </p:cNvSpPr>
          <p:nvPr>
            <p:ph type="title"/>
          </p:nvPr>
        </p:nvSpPr>
        <p:spPr/>
        <p:txBody>
          <a:bodyPr/>
          <a:lstStyle/>
          <a:p>
            <a:r>
              <a:rPr lang="en-US" dirty="0"/>
              <a:t>UML</a:t>
            </a:r>
          </a:p>
        </p:txBody>
      </p:sp>
      <p:pic>
        <p:nvPicPr>
          <p:cNvPr id="5" name="Content Placeholder 4" descr="A picture containing object, antenna&#10;&#10;Description automatically generated">
            <a:extLst>
              <a:ext uri="{FF2B5EF4-FFF2-40B4-BE49-F238E27FC236}">
                <a16:creationId xmlns:a16="http://schemas.microsoft.com/office/drawing/2014/main" id="{3A53DD0B-5091-6740-B579-E52E8A56D390}"/>
              </a:ext>
            </a:extLst>
          </p:cNvPr>
          <p:cNvPicPr>
            <a:picLocks noGrp="1" noChangeAspect="1"/>
          </p:cNvPicPr>
          <p:nvPr>
            <p:ph idx="1"/>
          </p:nvPr>
        </p:nvPicPr>
        <p:blipFill>
          <a:blip r:embed="rId3"/>
          <a:stretch>
            <a:fillRect/>
          </a:stretch>
        </p:blipFill>
        <p:spPr>
          <a:xfrm>
            <a:off x="7576457" y="1780262"/>
            <a:ext cx="4348662" cy="2925881"/>
          </a:xfrm>
        </p:spPr>
      </p:pic>
      <p:sp>
        <p:nvSpPr>
          <p:cNvPr id="6" name="Content Placeholder 2">
            <a:extLst>
              <a:ext uri="{FF2B5EF4-FFF2-40B4-BE49-F238E27FC236}">
                <a16:creationId xmlns:a16="http://schemas.microsoft.com/office/drawing/2014/main" id="{90B76D42-331E-1245-8FB1-D09841A6C916}"/>
              </a:ext>
            </a:extLst>
          </p:cNvPr>
          <p:cNvSpPr txBox="1">
            <a:spLocks/>
          </p:cNvSpPr>
          <p:nvPr/>
        </p:nvSpPr>
        <p:spPr>
          <a:xfrm>
            <a:off x="472058" y="1690688"/>
            <a:ext cx="6425131" cy="37854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Connections between classes are made with varying types of lines with arrows, triangles, diamonds, etc. depending on their relationship.</a:t>
            </a:r>
          </a:p>
          <a:p>
            <a:endParaRPr lang="en-US" dirty="0"/>
          </a:p>
        </p:txBody>
      </p:sp>
    </p:spTree>
    <p:extLst>
      <p:ext uri="{BB962C8B-B14F-4D97-AF65-F5344CB8AC3E}">
        <p14:creationId xmlns:p14="http://schemas.microsoft.com/office/powerpoint/2010/main" val="2068107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838200" y="634181"/>
            <a:ext cx="10515600" cy="1325563"/>
          </a:xfrm>
        </p:spPr>
        <p:txBody>
          <a:bodyPr/>
          <a:lstStyle/>
          <a:p>
            <a:r>
              <a:rPr lang="en-US" dirty="0"/>
              <a:t>Class Example</a:t>
            </a:r>
          </a:p>
        </p:txBody>
      </p:sp>
      <p:graphicFrame>
        <p:nvGraphicFramePr>
          <p:cNvPr id="4" name="Content Placeholder 3">
            <a:extLst>
              <a:ext uri="{FF2B5EF4-FFF2-40B4-BE49-F238E27FC236}">
                <a16:creationId xmlns:a16="http://schemas.microsoft.com/office/drawing/2014/main" id="{85A3A5FC-0F91-8F40-8919-D9A80D9BC777}"/>
              </a:ext>
            </a:extLst>
          </p:cNvPr>
          <p:cNvGraphicFramePr>
            <a:graphicFrameLocks noGrp="1"/>
          </p:cNvGraphicFramePr>
          <p:nvPr>
            <p:ph idx="1"/>
            <p:extLst>
              <p:ext uri="{D42A27DB-BD31-4B8C-83A1-F6EECF244321}">
                <p14:modId xmlns:p14="http://schemas.microsoft.com/office/powerpoint/2010/main" val="3363003244"/>
              </p:ext>
            </p:extLst>
          </p:nvPr>
        </p:nvGraphicFramePr>
        <p:xfrm>
          <a:off x="8336280" y="2106083"/>
          <a:ext cx="3347720" cy="2645834"/>
        </p:xfrm>
        <a:graphic>
          <a:graphicData uri="http://schemas.openxmlformats.org/drawingml/2006/table">
            <a:tbl>
              <a:tblPr firstRow="1" bandRow="1">
                <a:tableStyleId>{5C22544A-7EE6-4342-B048-85BDC9FD1C3A}</a:tableStyleId>
              </a:tblPr>
              <a:tblGrid>
                <a:gridCol w="3347720">
                  <a:extLst>
                    <a:ext uri="{9D8B030D-6E8A-4147-A177-3AD203B41FA5}">
                      <a16:colId xmlns:a16="http://schemas.microsoft.com/office/drawing/2014/main" val="952201314"/>
                    </a:ext>
                  </a:extLst>
                </a:gridCol>
              </a:tblGrid>
              <a:tr h="694056">
                <a:tc>
                  <a:txBody>
                    <a:bodyPr/>
                    <a:lstStyle/>
                    <a:p>
                      <a:r>
                        <a:rPr lang="en-US" sz="2400" b="0" dirty="0">
                          <a:solidFill>
                            <a:schemeClr val="tx1"/>
                          </a:solidFill>
                        </a:rPr>
                        <a:t>Square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9336528"/>
                  </a:ext>
                </a:extLst>
              </a:tr>
              <a:tr h="629920">
                <a:tc>
                  <a:txBody>
                    <a:bodyPr/>
                    <a:lstStyle/>
                    <a:p>
                      <a:r>
                        <a:rPr lang="en-US" sz="2400" dirty="0"/>
                        <a:t>- side : </a:t>
                      </a:r>
                      <a:r>
                        <a:rPr lang="en-US" sz="2400" dirty="0" err="1"/>
                        <a:t>int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6534594"/>
                  </a:ext>
                </a:extLst>
              </a:tr>
              <a:tr h="1321858">
                <a:tc>
                  <a:txBody>
                    <a:bodyPr/>
                    <a:lstStyle/>
                    <a:p>
                      <a:r>
                        <a:rPr lang="en-US" sz="2400" dirty="0"/>
                        <a:t>+ </a:t>
                      </a:r>
                      <a:r>
                        <a:rPr lang="en-US" sz="2400" dirty="0" err="1"/>
                        <a:t>setSide</a:t>
                      </a:r>
                      <a:r>
                        <a:rPr lang="en-US" sz="2400" dirty="0"/>
                        <a:t>(s : </a:t>
                      </a:r>
                      <a:r>
                        <a:rPr lang="en-US" sz="2400" dirty="0" err="1"/>
                        <a:t>int</a:t>
                      </a:r>
                      <a:r>
                        <a:rPr lang="en-US" sz="2400" dirty="0"/>
                        <a:t>) : void</a:t>
                      </a:r>
                    </a:p>
                    <a:p>
                      <a:r>
                        <a:rPr lang="en-US" sz="2400" dirty="0"/>
                        <a:t>+ </a:t>
                      </a:r>
                      <a:r>
                        <a:rPr lang="en-US" sz="2400" dirty="0" err="1"/>
                        <a:t>getSide</a:t>
                      </a:r>
                      <a:r>
                        <a:rPr lang="en-US" sz="2400" dirty="0"/>
                        <a:t>() : </a:t>
                      </a:r>
                      <a:r>
                        <a:rPr lang="en-US" sz="2400" dirty="0" err="1"/>
                        <a:t>int</a:t>
                      </a:r>
                      <a:endParaRPr lang="en-US" sz="2400" dirty="0"/>
                    </a:p>
                    <a:p>
                      <a:r>
                        <a:rPr lang="en-US" sz="2400" dirty="0"/>
                        <a:t>+ area() : </a:t>
                      </a:r>
                      <a:r>
                        <a:rPr lang="en-US" sz="2400" dirty="0" err="1"/>
                        <a:t>int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6534896"/>
                  </a:ext>
                </a:extLst>
              </a:tr>
            </a:tbl>
          </a:graphicData>
        </a:graphic>
      </p:graphicFrame>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959744"/>
            <a:ext cx="7213600" cy="45331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Courier New" panose="02070309020205020404" pitchFamily="49" charset="0"/>
                <a:cs typeface="Courier New" panose="02070309020205020404" pitchFamily="49" charset="0"/>
              </a:rPr>
              <a:t>class Square {</a:t>
            </a:r>
          </a:p>
          <a:p>
            <a:pPr marL="0" indent="0">
              <a:buNone/>
            </a:pPr>
            <a:r>
              <a:rPr lang="en-US" dirty="0">
                <a:latin typeface="Courier New" panose="02070309020205020404" pitchFamily="49" charset="0"/>
                <a:cs typeface="Courier New" panose="02070309020205020404" pitchFamily="49" charset="0"/>
              </a:rPr>
              <a:t>	private:</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side;</a:t>
            </a:r>
          </a:p>
          <a:p>
            <a:pPr marL="0" indent="0">
              <a:buNone/>
            </a:pPr>
            <a:r>
              <a:rPr lang="en-US" dirty="0">
                <a:latin typeface="Courier New" panose="02070309020205020404" pitchFamily="49" charset="0"/>
                <a:cs typeface="Courier New" panose="02070309020205020404" pitchFamily="49" charset="0"/>
              </a:rPr>
              <a:t>	public:</a:t>
            </a:r>
          </a:p>
          <a:p>
            <a:pPr marL="0" indent="0">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setSide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getSide</a:t>
            </a:r>
            <a:r>
              <a:rPr lang="en-US" dirty="0">
                <a:latin typeface="Courier New" panose="02070309020205020404" pitchFamily="49" charset="0"/>
                <a:cs typeface="Courier New" panose="02070309020205020404" pitchFamily="49" charset="0"/>
              </a:rPr>
              <a:t>(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area(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849315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838200" y="634181"/>
            <a:ext cx="10515600" cy="1325563"/>
          </a:xfrm>
        </p:spPr>
        <p:txBody>
          <a:bodyPr/>
          <a:lstStyle/>
          <a:p>
            <a:r>
              <a:rPr lang="en-US" dirty="0"/>
              <a:t>Objects</a:t>
            </a:r>
          </a:p>
        </p:txBody>
      </p:sp>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959744"/>
            <a:ext cx="6319520" cy="45331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 object is an instance of a class.</a:t>
            </a:r>
          </a:p>
          <a:p>
            <a:r>
              <a:rPr lang="en-US" dirty="0"/>
              <a:t>It is defined just like other variables when declared.</a:t>
            </a:r>
          </a:p>
          <a:p>
            <a:pPr marL="457200" lvl="1" indent="0">
              <a:buNone/>
            </a:pPr>
            <a:r>
              <a:rPr lang="en-US" dirty="0">
                <a:latin typeface="Courier New" panose="02070309020205020404" pitchFamily="49" charset="0"/>
                <a:cs typeface="Courier New" panose="02070309020205020404" pitchFamily="49" charset="0"/>
              </a:rPr>
              <a:t>	</a:t>
            </a:r>
            <a:r>
              <a:rPr lang="en-US" sz="2800" dirty="0">
                <a:latin typeface="Courier New" panose="02070309020205020404" pitchFamily="49" charset="0"/>
                <a:cs typeface="Courier New" panose="02070309020205020404" pitchFamily="49" charset="0"/>
              </a:rPr>
              <a:t>Square sq1;</a:t>
            </a:r>
          </a:p>
          <a:p>
            <a:r>
              <a:rPr lang="en-US" dirty="0"/>
              <a:t>It can access members using dot operator.</a:t>
            </a:r>
          </a:p>
          <a:p>
            <a:pPr marL="0" indent="0">
              <a:buNone/>
            </a:pPr>
            <a:r>
              <a:rPr lang="en-US" dirty="0"/>
              <a:t>	</a:t>
            </a:r>
            <a:r>
              <a:rPr lang="en-US" dirty="0">
                <a:latin typeface="Courier New" panose="02070309020205020404" pitchFamily="49" charset="0"/>
                <a:cs typeface="Courier New" panose="02070309020205020404" pitchFamily="49" charset="0"/>
              </a:rPr>
              <a:t>sq1.setSide(5);</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sq1.getSide();</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cout</a:t>
            </a:r>
            <a:r>
              <a:rPr lang="en-US" dirty="0">
                <a:latin typeface="Courier New" panose="02070309020205020404" pitchFamily="49" charset="0"/>
                <a:cs typeface="Courier New" panose="02070309020205020404" pitchFamily="49" charset="0"/>
              </a:rPr>
              <a:t> &lt;&lt; sq1.area();</a:t>
            </a:r>
            <a:endParaRPr lang="en-US" dirty="0"/>
          </a:p>
          <a:p>
            <a:pPr marL="0" indent="0">
              <a:buNone/>
            </a:pPr>
            <a:endParaRPr lang="en-US" dirty="0"/>
          </a:p>
        </p:txBody>
      </p:sp>
      <p:sp>
        <p:nvSpPr>
          <p:cNvPr id="6" name="Content Placeholder 2">
            <a:extLst>
              <a:ext uri="{FF2B5EF4-FFF2-40B4-BE49-F238E27FC236}">
                <a16:creationId xmlns:a16="http://schemas.microsoft.com/office/drawing/2014/main" id="{52127F67-9C7E-6B4F-B960-5F04F283CB85}"/>
              </a:ext>
            </a:extLst>
          </p:cNvPr>
          <p:cNvSpPr txBox="1">
            <a:spLocks/>
          </p:cNvSpPr>
          <p:nvPr/>
        </p:nvSpPr>
        <p:spPr>
          <a:xfrm>
            <a:off x="6766560" y="1959744"/>
            <a:ext cx="5181600" cy="342569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83820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838200" y="634181"/>
            <a:ext cx="10515600" cy="1325563"/>
          </a:xfrm>
        </p:spPr>
        <p:txBody>
          <a:bodyPr/>
          <a:lstStyle/>
          <a:p>
            <a:r>
              <a:rPr lang="en-US" dirty="0"/>
              <a:t>Objects</a:t>
            </a:r>
          </a:p>
        </p:txBody>
      </p:sp>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959744"/>
            <a:ext cx="6319520" cy="45331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Setter functions (mutator):  modifies a member variable</a:t>
            </a:r>
          </a:p>
          <a:p>
            <a:pPr marL="0" indent="0">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setSide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 );</a:t>
            </a:r>
          </a:p>
          <a:p>
            <a:pPr marL="0" indent="0">
              <a:buNone/>
            </a:pPr>
            <a:endParaRPr lang="en-US" dirty="0"/>
          </a:p>
          <a:p>
            <a:r>
              <a:rPr lang="en-US" dirty="0"/>
              <a:t>Getter functions (accessor): gets, or uses, a value from a member variable	</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getSide</a:t>
            </a:r>
            <a:r>
              <a:rPr lang="en-US" dirty="0">
                <a:latin typeface="Courier New" panose="02070309020205020404" pitchFamily="49" charset="0"/>
                <a:cs typeface="Courier New" panose="02070309020205020404" pitchFamily="49" charset="0"/>
              </a:rPr>
              <a:t>( );</a:t>
            </a:r>
            <a:endParaRPr lang="en-US" dirty="0"/>
          </a:p>
          <a:p>
            <a:endParaRPr lang="en-US" dirty="0"/>
          </a:p>
          <a:p>
            <a:pPr marL="0" indent="0">
              <a:buNone/>
            </a:pPr>
            <a:endParaRPr lang="en-US" dirty="0"/>
          </a:p>
        </p:txBody>
      </p:sp>
      <p:sp>
        <p:nvSpPr>
          <p:cNvPr id="6" name="Content Placeholder 2">
            <a:extLst>
              <a:ext uri="{FF2B5EF4-FFF2-40B4-BE49-F238E27FC236}">
                <a16:creationId xmlns:a16="http://schemas.microsoft.com/office/drawing/2014/main" id="{52127F67-9C7E-6B4F-B960-5F04F283CB85}"/>
              </a:ext>
            </a:extLst>
          </p:cNvPr>
          <p:cNvSpPr txBox="1">
            <a:spLocks/>
          </p:cNvSpPr>
          <p:nvPr/>
        </p:nvSpPr>
        <p:spPr>
          <a:xfrm>
            <a:off x="6775269" y="1959744"/>
            <a:ext cx="5181600" cy="342569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6806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3B7EB-1CC6-2A41-85C3-D0E9A8C23CB5}"/>
              </a:ext>
            </a:extLst>
          </p:cNvPr>
          <p:cNvSpPr>
            <a:spLocks noGrp="1"/>
          </p:cNvSpPr>
          <p:nvPr>
            <p:ph idx="1"/>
          </p:nvPr>
        </p:nvSpPr>
        <p:spPr>
          <a:xfrm>
            <a:off x="838200" y="597877"/>
            <a:ext cx="10515600" cy="5133452"/>
          </a:xfrm>
        </p:spPr>
        <p:txBody>
          <a:bodyPr>
            <a:normAutofit/>
          </a:bodyPr>
          <a:lstStyle/>
          <a:p>
            <a:endParaRPr lang="en-US" dirty="0"/>
          </a:p>
          <a:p>
            <a:pPr marL="0" indent="0" algn="ctr">
              <a:buNone/>
            </a:pPr>
            <a:endParaRPr lang="en-US" dirty="0"/>
          </a:p>
          <a:p>
            <a:pPr marL="0" indent="0" algn="ctr">
              <a:buNone/>
            </a:pPr>
            <a:r>
              <a:rPr lang="en-US" dirty="0"/>
              <a:t>Definitions</a:t>
            </a:r>
          </a:p>
          <a:p>
            <a:pPr marL="0" indent="0" algn="ctr">
              <a:buNone/>
            </a:pPr>
            <a:r>
              <a:rPr lang="en-US" dirty="0"/>
              <a:t>Abstract Data Types</a:t>
            </a:r>
          </a:p>
          <a:p>
            <a:pPr marL="0" indent="0" algn="ctr">
              <a:buNone/>
            </a:pPr>
            <a:r>
              <a:rPr lang="en-US" dirty="0"/>
              <a:t>Design By Contract</a:t>
            </a:r>
          </a:p>
          <a:p>
            <a:pPr marL="0" indent="0" algn="ctr">
              <a:buNone/>
            </a:pPr>
            <a:r>
              <a:rPr lang="en-US" dirty="0"/>
              <a:t>UML</a:t>
            </a:r>
          </a:p>
          <a:p>
            <a:pPr marL="0" indent="0" algn="ctr">
              <a:buNone/>
            </a:pPr>
            <a:r>
              <a:rPr lang="en-US" dirty="0"/>
              <a:t>Objects</a:t>
            </a:r>
          </a:p>
          <a:p>
            <a:pPr marL="0" indent="0" algn="ctr">
              <a:buNone/>
            </a:pPr>
            <a:r>
              <a:rPr lang="en-US" dirty="0"/>
              <a:t>Classes</a:t>
            </a:r>
          </a:p>
        </p:txBody>
      </p:sp>
    </p:spTree>
    <p:extLst>
      <p:ext uri="{BB962C8B-B14F-4D97-AF65-F5344CB8AC3E}">
        <p14:creationId xmlns:p14="http://schemas.microsoft.com/office/powerpoint/2010/main" val="3627883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838200" y="634181"/>
            <a:ext cx="10515600" cy="1325563"/>
          </a:xfrm>
        </p:spPr>
        <p:txBody>
          <a:bodyPr/>
          <a:lstStyle/>
          <a:p>
            <a:r>
              <a:rPr lang="en-US" dirty="0"/>
              <a:t>Class Example with Inline Functions</a:t>
            </a:r>
          </a:p>
        </p:txBody>
      </p:sp>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959744"/>
            <a:ext cx="11094720" cy="45331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Courier New" panose="02070309020205020404" pitchFamily="49" charset="0"/>
                <a:cs typeface="Courier New" panose="02070309020205020404" pitchFamily="49" charset="0"/>
              </a:rPr>
              <a:t>class Square {</a:t>
            </a:r>
          </a:p>
          <a:p>
            <a:pPr marL="0" indent="0">
              <a:buNone/>
            </a:pPr>
            <a:r>
              <a:rPr lang="en-US" dirty="0">
                <a:latin typeface="Courier New" panose="02070309020205020404" pitchFamily="49" charset="0"/>
                <a:cs typeface="Courier New" panose="02070309020205020404" pitchFamily="49" charset="0"/>
              </a:rPr>
              <a:t>	private:</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side;</a:t>
            </a:r>
          </a:p>
          <a:p>
            <a:pPr marL="0" indent="0">
              <a:buNone/>
            </a:pPr>
            <a:r>
              <a:rPr lang="en-US" dirty="0">
                <a:latin typeface="Courier New" panose="02070309020205020404" pitchFamily="49" charset="0"/>
                <a:cs typeface="Courier New" panose="02070309020205020404" pitchFamily="49" charset="0"/>
              </a:rPr>
              <a:t>	public:</a:t>
            </a:r>
          </a:p>
          <a:p>
            <a:pPr marL="0" indent="0">
              <a:buNone/>
            </a:pPr>
            <a:r>
              <a:rPr lang="en-US" dirty="0">
                <a:latin typeface="Courier New" panose="02070309020205020404" pitchFamily="49" charset="0"/>
                <a:cs typeface="Courier New" panose="02070309020205020404" pitchFamily="49" charset="0"/>
              </a:rPr>
              <a:t>		void </a:t>
            </a:r>
            <a:r>
              <a:rPr lang="en-US" dirty="0" err="1">
                <a:latin typeface="Courier New" panose="02070309020205020404" pitchFamily="49" charset="0"/>
                <a:cs typeface="Courier New" panose="02070309020205020404" pitchFamily="49" charset="0"/>
              </a:rPr>
              <a:t>setSide</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s ) { side = s;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getSide</a:t>
            </a:r>
            <a:r>
              <a:rPr lang="en-US" dirty="0">
                <a:latin typeface="Courier New" panose="02070309020205020404" pitchFamily="49" charset="0"/>
                <a:cs typeface="Courier New" panose="02070309020205020404" pitchFamily="49" charset="0"/>
              </a:rPr>
              <a:t>( ) { return side; }</a:t>
            </a:r>
          </a:p>
          <a:p>
            <a:pPr marL="0" indent="0">
              <a:buNone/>
            </a:pP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area( ) { return side * side; }</a:t>
            </a:r>
          </a:p>
          <a:p>
            <a:pPr marL="0" indent="0">
              <a:buNone/>
            </a:pPr>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30770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670560" y="218757"/>
            <a:ext cx="10515600" cy="1325563"/>
          </a:xfrm>
        </p:spPr>
        <p:txBody>
          <a:bodyPr/>
          <a:lstStyle/>
          <a:p>
            <a:r>
              <a:rPr lang="en-US" dirty="0"/>
              <a:t>Class Example without Inline Functions</a:t>
            </a:r>
          </a:p>
        </p:txBody>
      </p:sp>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381760"/>
            <a:ext cx="5730240" cy="511111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cs typeface="Courier New" panose="02070309020205020404" pitchFamily="49" charset="0"/>
              </a:rPr>
              <a:t>Prototypes go in class definition.</a:t>
            </a:r>
          </a:p>
          <a:p>
            <a:r>
              <a:rPr lang="en-US" dirty="0">
                <a:cs typeface="Courier New" panose="02070309020205020404" pitchFamily="49" charset="0"/>
              </a:rPr>
              <a:t>Implementations go outside the class definition (in a separate file).</a:t>
            </a:r>
          </a:p>
          <a:p>
            <a:pPr marL="0" indent="0">
              <a:buNone/>
            </a:pPr>
            <a:endParaRPr lang="en-US" dirty="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void Square::</a:t>
            </a:r>
            <a:r>
              <a:rPr lang="en-US" sz="2400" dirty="0" err="1">
                <a:latin typeface="Courier New" panose="02070309020205020404" pitchFamily="49" charset="0"/>
                <a:cs typeface="Courier New" panose="02070309020205020404" pitchFamily="49" charset="0"/>
              </a:rPr>
              <a:t>setSide</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int</a:t>
            </a:r>
            <a:r>
              <a:rPr lang="en-US" sz="2400" dirty="0">
                <a:latin typeface="Courier New" panose="02070309020205020404" pitchFamily="49" charset="0"/>
                <a:cs typeface="Courier New" panose="02070309020205020404" pitchFamily="49" charset="0"/>
              </a:rPr>
              <a:t> s ){</a:t>
            </a:r>
          </a:p>
          <a:p>
            <a:pPr marL="0" indent="0">
              <a:buNone/>
            </a:pPr>
            <a:r>
              <a:rPr lang="en-US" sz="2400" dirty="0">
                <a:latin typeface="Courier New" panose="02070309020205020404" pitchFamily="49" charset="0"/>
                <a:cs typeface="Courier New" panose="02070309020205020404" pitchFamily="49" charset="0"/>
              </a:rPr>
              <a:t>   side = s;</a:t>
            </a:r>
          </a:p>
          <a:p>
            <a:pPr marL="0" indent="0">
              <a:buNone/>
            </a:pPr>
            <a:r>
              <a:rPr lang="en-US" sz="2400" dirty="0">
                <a:latin typeface="Courier New" panose="02070309020205020404" pitchFamily="49" charset="0"/>
                <a:cs typeface="Courier New" panose="02070309020205020404" pitchFamily="49" charset="0"/>
              </a:rPr>
              <a:t>}</a:t>
            </a:r>
          </a:p>
          <a:p>
            <a:pPr marL="0" indent="0">
              <a:buNone/>
            </a:pPr>
            <a:r>
              <a:rPr lang="en-US" sz="2400" dirty="0" err="1">
                <a:latin typeface="Courier New" panose="02070309020205020404" pitchFamily="49" charset="0"/>
                <a:cs typeface="Courier New" panose="02070309020205020404" pitchFamily="49" charset="0"/>
              </a:rPr>
              <a:t>int</a:t>
            </a:r>
            <a:r>
              <a:rPr lang="en-US" sz="2400" dirty="0">
                <a:latin typeface="Courier New" panose="02070309020205020404" pitchFamily="49" charset="0"/>
                <a:cs typeface="Courier New" panose="02070309020205020404" pitchFamily="49" charset="0"/>
              </a:rPr>
              <a:t> Square::</a:t>
            </a:r>
            <a:r>
              <a:rPr lang="en-US" sz="2400" dirty="0" err="1">
                <a:latin typeface="Courier New" panose="02070309020205020404" pitchFamily="49" charset="0"/>
                <a:cs typeface="Courier New" panose="02070309020205020404" pitchFamily="49" charset="0"/>
              </a:rPr>
              <a:t>getSide</a:t>
            </a:r>
            <a:r>
              <a:rPr lang="en-US" sz="2400" dirty="0">
                <a:latin typeface="Courier New" panose="02070309020205020404" pitchFamily="49" charset="0"/>
                <a:cs typeface="Courier New" panose="02070309020205020404" pitchFamily="49" charset="0"/>
              </a:rPr>
              <a:t>( ) {</a:t>
            </a:r>
          </a:p>
          <a:p>
            <a:pPr marL="0" indent="0">
              <a:buNone/>
            </a:pPr>
            <a:r>
              <a:rPr lang="en-US" sz="2400" dirty="0">
                <a:latin typeface="Courier New" panose="02070309020205020404" pitchFamily="49" charset="0"/>
                <a:cs typeface="Courier New" panose="02070309020205020404" pitchFamily="49" charset="0"/>
              </a:rPr>
              <a:t>   return side;</a:t>
            </a:r>
          </a:p>
          <a:p>
            <a:pPr marL="0" indent="0">
              <a:buNone/>
            </a:pPr>
            <a:r>
              <a:rPr lang="en-US" sz="2400" dirty="0">
                <a:latin typeface="Courier New" panose="02070309020205020404" pitchFamily="49" charset="0"/>
                <a:cs typeface="Courier New" panose="02070309020205020404" pitchFamily="49" charset="0"/>
              </a:rPr>
              <a:t>}</a:t>
            </a:r>
          </a:p>
          <a:p>
            <a:pPr marL="0" indent="0">
              <a:buNone/>
            </a:pPr>
            <a:r>
              <a:rPr lang="en-US" sz="2400" dirty="0" err="1">
                <a:latin typeface="Courier New" panose="02070309020205020404" pitchFamily="49" charset="0"/>
                <a:cs typeface="Courier New" panose="02070309020205020404" pitchFamily="49" charset="0"/>
              </a:rPr>
              <a:t>int</a:t>
            </a:r>
            <a:r>
              <a:rPr lang="en-US" sz="2400" dirty="0">
                <a:latin typeface="Courier New" panose="02070309020205020404" pitchFamily="49" charset="0"/>
                <a:cs typeface="Courier New" panose="02070309020205020404" pitchFamily="49" charset="0"/>
              </a:rPr>
              <a:t> Square::area( ) {</a:t>
            </a:r>
          </a:p>
          <a:p>
            <a:pPr marL="0" indent="0">
              <a:buNone/>
            </a:pPr>
            <a:r>
              <a:rPr lang="en-US" sz="2400" dirty="0">
                <a:latin typeface="Courier New" panose="02070309020205020404" pitchFamily="49" charset="0"/>
                <a:cs typeface="Courier New" panose="02070309020205020404" pitchFamily="49" charset="0"/>
              </a:rPr>
              <a:t>   return side * side;</a:t>
            </a:r>
          </a:p>
          <a:p>
            <a:pPr marL="0" indent="0">
              <a:buNone/>
            </a:pPr>
            <a:r>
              <a:rPr lang="en-US" sz="2400" dirty="0">
                <a:latin typeface="Courier New" panose="02070309020205020404" pitchFamily="49" charset="0"/>
                <a:cs typeface="Courier New" panose="02070309020205020404" pitchFamily="49" charset="0"/>
              </a:rPr>
              <a:t>}</a:t>
            </a:r>
            <a:endParaRPr lang="en-US" sz="2400" dirty="0">
              <a:cs typeface="Courier New" panose="02070309020205020404" pitchFamily="49" charset="0"/>
            </a:endParaRPr>
          </a:p>
          <a:p>
            <a:pPr marL="0" indent="0">
              <a:buNone/>
            </a:pPr>
            <a:endParaRPr lang="en-US" sz="2400" dirty="0">
              <a:cs typeface="Courier New" panose="02070309020205020404" pitchFamily="49" charset="0"/>
            </a:endParaRPr>
          </a:p>
          <a:p>
            <a:pPr marL="0" indent="0">
              <a:buNone/>
            </a:pPr>
            <a:endParaRPr lang="en-US" dirty="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
        <p:nvSpPr>
          <p:cNvPr id="4" name="Content Placeholder 2">
            <a:extLst>
              <a:ext uri="{FF2B5EF4-FFF2-40B4-BE49-F238E27FC236}">
                <a16:creationId xmlns:a16="http://schemas.microsoft.com/office/drawing/2014/main" id="{C9E8A1F5-E8D8-8946-A915-2D1CEFEB6A92}"/>
              </a:ext>
            </a:extLst>
          </p:cNvPr>
          <p:cNvSpPr txBox="1">
            <a:spLocks/>
          </p:cNvSpPr>
          <p:nvPr/>
        </p:nvSpPr>
        <p:spPr>
          <a:xfrm>
            <a:off x="6775269" y="1959744"/>
            <a:ext cx="5181600" cy="3425691"/>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288486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6F7-E403-744B-A108-EF4DDC1B74B8}"/>
              </a:ext>
            </a:extLst>
          </p:cNvPr>
          <p:cNvSpPr>
            <a:spLocks noGrp="1"/>
          </p:cNvSpPr>
          <p:nvPr>
            <p:ph type="title"/>
          </p:nvPr>
        </p:nvSpPr>
        <p:spPr>
          <a:xfrm>
            <a:off x="670560" y="218757"/>
            <a:ext cx="10515600" cy="1325563"/>
          </a:xfrm>
        </p:spPr>
        <p:txBody>
          <a:bodyPr/>
          <a:lstStyle/>
          <a:p>
            <a:r>
              <a:rPr lang="en-US" altLang="en-US" dirty="0">
                <a:ea typeface="Tahoma" panose="020B0604030504040204" pitchFamily="34" charset="0"/>
                <a:cs typeface="Tahoma" panose="020B0604030504040204" pitchFamily="34" charset="0"/>
              </a:rPr>
              <a:t>Tradeoffs of Inline vs. Regular Member Functions</a:t>
            </a:r>
            <a:endParaRPr lang="en-US" dirty="0"/>
          </a:p>
        </p:txBody>
      </p:sp>
      <p:sp>
        <p:nvSpPr>
          <p:cNvPr id="5" name="Content Placeholder 2">
            <a:extLst>
              <a:ext uri="{FF2B5EF4-FFF2-40B4-BE49-F238E27FC236}">
                <a16:creationId xmlns:a16="http://schemas.microsoft.com/office/drawing/2014/main" id="{5C6A7E4D-C42A-B748-A690-1DC11735C96F}"/>
              </a:ext>
            </a:extLst>
          </p:cNvPr>
          <p:cNvSpPr txBox="1">
            <a:spLocks/>
          </p:cNvSpPr>
          <p:nvPr/>
        </p:nvSpPr>
        <p:spPr>
          <a:xfrm>
            <a:off x="670560" y="1910080"/>
            <a:ext cx="11013440" cy="45827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5000"/>
              </a:lnSpc>
              <a:spcBef>
                <a:spcPts val="1200"/>
              </a:spcBef>
            </a:pPr>
            <a:r>
              <a:rPr lang="en-US" altLang="en-US" dirty="0">
                <a:ea typeface="Tahoma" panose="020B0604030504040204" pitchFamily="34" charset="0"/>
                <a:cs typeface="Tahoma" panose="020B0604030504040204" pitchFamily="34" charset="0"/>
              </a:rPr>
              <a:t>When a regular function is called, control passes to the called function</a:t>
            </a:r>
          </a:p>
          <a:p>
            <a:pPr lvl="1">
              <a:spcBef>
                <a:spcPts val="1200"/>
              </a:spcBef>
            </a:pPr>
            <a:r>
              <a:rPr lang="en-US" altLang="en-US" dirty="0">
                <a:ea typeface="Tahoma" panose="020B0604030504040204" pitchFamily="34" charset="0"/>
                <a:cs typeface="Tahoma" panose="020B0604030504040204" pitchFamily="34" charset="0"/>
              </a:rPr>
              <a:t>the compiler stores return address of call, allocates memory for local variables, etc.</a:t>
            </a:r>
          </a:p>
          <a:p>
            <a:pPr>
              <a:spcBef>
                <a:spcPts val="2400"/>
              </a:spcBef>
            </a:pPr>
            <a:r>
              <a:rPr lang="en-US" altLang="en-US" dirty="0">
                <a:ea typeface="Tahoma" panose="020B0604030504040204" pitchFamily="34" charset="0"/>
                <a:cs typeface="Tahoma" panose="020B0604030504040204" pitchFamily="34" charset="0"/>
              </a:rPr>
              <a:t>Code for an inline function is copied into the program in place of the call when the program is compiled</a:t>
            </a:r>
          </a:p>
          <a:p>
            <a:pPr lvl="1">
              <a:spcBef>
                <a:spcPts val="1200"/>
              </a:spcBef>
            </a:pPr>
            <a:r>
              <a:rPr lang="en-US" altLang="en-US" dirty="0">
                <a:ea typeface="Tahoma" panose="020B0604030504040204" pitchFamily="34" charset="0"/>
                <a:cs typeface="Tahoma" panose="020B0604030504040204" pitchFamily="34" charset="0"/>
              </a:rPr>
              <a:t>Takes longer to compile and makes a larger executable program, but</a:t>
            </a:r>
          </a:p>
          <a:p>
            <a:pPr lvl="1">
              <a:spcBef>
                <a:spcPts val="1200"/>
              </a:spcBef>
            </a:pPr>
            <a:r>
              <a:rPr lang="en-US" altLang="en-US" dirty="0">
                <a:ea typeface="Tahoma" panose="020B0604030504040204" pitchFamily="34" charset="0"/>
                <a:cs typeface="Tahoma" panose="020B0604030504040204" pitchFamily="34" charset="0"/>
              </a:rPr>
              <a:t>There is less function call overhead, and possibly faster execution</a:t>
            </a:r>
          </a:p>
          <a:p>
            <a:pPr marL="0" indent="0">
              <a:buNone/>
            </a:pPr>
            <a:endParaRPr lang="en-US" sz="2400" dirty="0">
              <a:cs typeface="Courier New" panose="02070309020205020404" pitchFamily="49" charset="0"/>
            </a:endParaRPr>
          </a:p>
          <a:p>
            <a:pPr marL="0" indent="0">
              <a:buNone/>
            </a:pPr>
            <a:endParaRPr lang="en-US" dirty="0">
              <a:cs typeface="Courier New" panose="02070309020205020404" pitchFamily="49" charset="0"/>
            </a:endParaRPr>
          </a:p>
          <a:p>
            <a:pPr marL="0" indent="0">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06180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Constructors</a:t>
            </a:r>
          </a:p>
        </p:txBody>
      </p:sp>
      <p:sp>
        <p:nvSpPr>
          <p:cNvPr id="3" name="Content Placeholder 2">
            <a:extLst>
              <a:ext uri="{FF2B5EF4-FFF2-40B4-BE49-F238E27FC236}">
                <a16:creationId xmlns:a16="http://schemas.microsoft.com/office/drawing/2014/main" id="{2F5BDF94-DB7B-B949-AC73-9127148F8EB8}"/>
              </a:ext>
            </a:extLst>
          </p:cNvPr>
          <p:cNvSpPr>
            <a:spLocks noGrp="1"/>
          </p:cNvSpPr>
          <p:nvPr>
            <p:ph idx="1"/>
          </p:nvPr>
        </p:nvSpPr>
        <p:spPr/>
        <p:txBody>
          <a:bodyPr/>
          <a:lstStyle/>
          <a:p>
            <a:pPr>
              <a:lnSpc>
                <a:spcPct val="85000"/>
              </a:lnSpc>
              <a:spcBef>
                <a:spcPct val="0"/>
              </a:spcBef>
            </a:pPr>
            <a:r>
              <a:rPr lang="en-US" altLang="en-US" dirty="0">
                <a:ea typeface="Tahoma" panose="020B0604030504040204" pitchFamily="34" charset="0"/>
                <a:cs typeface="Tahoma" panose="020B0604030504040204" pitchFamily="34" charset="0"/>
              </a:rPr>
              <a:t>A </a:t>
            </a:r>
            <a:r>
              <a:rPr lang="en-US" altLang="en-US" dirty="0">
                <a:solidFill>
                  <a:schemeClr val="accent2"/>
                </a:solidFill>
                <a:ea typeface="Tahoma" panose="020B0604030504040204" pitchFamily="34" charset="0"/>
                <a:cs typeface="Tahoma" panose="020B0604030504040204" pitchFamily="34" charset="0"/>
              </a:rPr>
              <a:t>constructor</a:t>
            </a:r>
            <a:r>
              <a:rPr lang="en-US" altLang="en-US" dirty="0">
                <a:ea typeface="Tahoma" panose="020B0604030504040204" pitchFamily="34" charset="0"/>
                <a:cs typeface="Tahoma" panose="020B0604030504040204" pitchFamily="34" charset="0"/>
              </a:rPr>
              <a:t> is a member function that is often used to initialize data members of a class.</a:t>
            </a:r>
          </a:p>
          <a:p>
            <a:pPr>
              <a:spcBef>
                <a:spcPct val="40000"/>
              </a:spcBef>
            </a:pPr>
            <a:r>
              <a:rPr lang="en-US" altLang="en-US" dirty="0">
                <a:ea typeface="Tahoma" panose="020B0604030504040204" pitchFamily="34" charset="0"/>
                <a:cs typeface="Tahoma" panose="020B0604030504040204" pitchFamily="34" charset="0"/>
              </a:rPr>
              <a:t>Is called automatically when an object of the class is created.</a:t>
            </a:r>
          </a:p>
          <a:p>
            <a:pPr>
              <a:spcBef>
                <a:spcPct val="40000"/>
              </a:spcBef>
            </a:pPr>
            <a:r>
              <a:rPr lang="en-US" altLang="en-US" dirty="0">
                <a:ea typeface="Tahoma" panose="020B0604030504040204" pitchFamily="34" charset="0"/>
                <a:cs typeface="Tahoma" panose="020B0604030504040204" pitchFamily="34" charset="0"/>
              </a:rPr>
              <a:t>It must be a </a:t>
            </a:r>
            <a:r>
              <a:rPr lang="en-US" altLang="en-US" b="1" dirty="0">
                <a:solidFill>
                  <a:srgbClr val="C00000"/>
                </a:solidFill>
                <a:ea typeface="Tahoma" panose="020B0604030504040204" pitchFamily="34" charset="0"/>
                <a:cs typeface="Tahoma" panose="020B0604030504040204" pitchFamily="34" charset="0"/>
              </a:rPr>
              <a:t>public</a:t>
            </a:r>
            <a:r>
              <a:rPr lang="en-US" altLang="en-US" dirty="0">
                <a:ea typeface="Tahoma" panose="020B0604030504040204" pitchFamily="34" charset="0"/>
                <a:cs typeface="Tahoma" panose="020B0604030504040204" pitchFamily="34" charset="0"/>
              </a:rPr>
              <a:t> member function.</a:t>
            </a:r>
          </a:p>
          <a:p>
            <a:pPr>
              <a:spcBef>
                <a:spcPct val="40000"/>
              </a:spcBef>
            </a:pPr>
            <a:r>
              <a:rPr lang="en-US" altLang="en-US" dirty="0">
                <a:ea typeface="Tahoma" panose="020B0604030504040204" pitchFamily="34" charset="0"/>
                <a:cs typeface="Tahoma" panose="020B0604030504040204" pitchFamily="34" charset="0"/>
              </a:rPr>
              <a:t>It must be named the same as the class. </a:t>
            </a:r>
          </a:p>
          <a:p>
            <a:pPr>
              <a:spcBef>
                <a:spcPct val="40000"/>
              </a:spcBef>
            </a:pPr>
            <a:r>
              <a:rPr lang="en-US" altLang="en-US" dirty="0">
                <a:ea typeface="Tahoma" panose="020B0604030504040204" pitchFamily="34" charset="0"/>
                <a:cs typeface="Tahoma" panose="020B0604030504040204" pitchFamily="34" charset="0"/>
              </a:rPr>
              <a:t>It must have no return type, not even void.</a:t>
            </a:r>
          </a:p>
          <a:p>
            <a:endParaRPr lang="en-US" dirty="0"/>
          </a:p>
        </p:txBody>
      </p:sp>
    </p:spTree>
    <p:extLst>
      <p:ext uri="{BB962C8B-B14F-4D97-AF65-F5344CB8AC3E}">
        <p14:creationId xmlns:p14="http://schemas.microsoft.com/office/powerpoint/2010/main" val="3651579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Constructors – 2 Examples </a:t>
            </a:r>
          </a:p>
        </p:txBody>
      </p:sp>
      <p:sp>
        <p:nvSpPr>
          <p:cNvPr id="4" name="Content Placeholder 2">
            <a:extLst>
              <a:ext uri="{FF2B5EF4-FFF2-40B4-BE49-F238E27FC236}">
                <a16:creationId xmlns:a16="http://schemas.microsoft.com/office/drawing/2014/main" id="{333A2026-CBF3-D64F-AC12-089954ABE558}"/>
              </a:ext>
            </a:extLst>
          </p:cNvPr>
          <p:cNvSpPr txBox="1">
            <a:spLocks/>
          </p:cNvSpPr>
          <p:nvPr/>
        </p:nvSpPr>
        <p:spPr>
          <a:xfrm>
            <a:off x="838200" y="1740352"/>
            <a:ext cx="5181600" cy="4233728"/>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 side = s; } </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p:txBody>
      </p:sp>
      <p:sp>
        <p:nvSpPr>
          <p:cNvPr id="5" name="Content Placeholder 2">
            <a:extLst>
              <a:ext uri="{FF2B5EF4-FFF2-40B4-BE49-F238E27FC236}">
                <a16:creationId xmlns:a16="http://schemas.microsoft.com/office/drawing/2014/main" id="{6A4CF627-E3D8-344D-B392-C6730C6A461A}"/>
              </a:ext>
            </a:extLst>
          </p:cNvPr>
          <p:cNvSpPr txBox="1">
            <a:spLocks/>
          </p:cNvSpPr>
          <p:nvPr/>
        </p:nvSpPr>
        <p:spPr>
          <a:xfrm>
            <a:off x="6358709" y="1402081"/>
            <a:ext cx="4995091" cy="5090794"/>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ourier New" panose="02070309020205020404" pitchFamily="49" charset="0"/>
                <a:cs typeface="Courier New" panose="02070309020205020404" pitchFamily="49" charset="0"/>
              </a:rPr>
              <a:t>class Square {</a:t>
            </a:r>
          </a:p>
          <a:p>
            <a:pPr marL="0" indent="0">
              <a:buNone/>
            </a:pPr>
            <a:r>
              <a:rPr lang="en-US" sz="2000" dirty="0">
                <a:latin typeface="Courier New" panose="02070309020205020404" pitchFamily="49" charset="0"/>
                <a:cs typeface="Courier New" panose="02070309020205020404" pitchFamily="49" charset="0"/>
              </a:rPr>
              <a:t>   private: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side;</a:t>
            </a:r>
          </a:p>
          <a:p>
            <a:pPr marL="0" indent="0">
              <a:buNone/>
            </a:pPr>
            <a:r>
              <a:rPr lang="en-US" sz="2000" dirty="0">
                <a:latin typeface="Courier New" panose="02070309020205020404" pitchFamily="49" charset="0"/>
                <a:cs typeface="Courier New" panose="02070309020205020404" pitchFamily="49" charset="0"/>
              </a:rPr>
              <a:t>   public:</a:t>
            </a:r>
          </a:p>
          <a:p>
            <a:pPr marL="0" indent="0">
              <a:buNone/>
            </a:pPr>
            <a:r>
              <a:rPr lang="en-US" sz="2000" dirty="0">
                <a:latin typeface="Courier New" panose="02070309020205020404" pitchFamily="49" charset="0"/>
                <a:cs typeface="Courier New" panose="02070309020205020404" pitchFamily="49" charset="0"/>
              </a:rPr>
              <a:t>      Square(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a:t>
            </a:r>
          </a:p>
          <a:p>
            <a:pPr marL="0" indent="0">
              <a:buNone/>
            </a:pPr>
            <a:r>
              <a:rPr lang="en-US" sz="2000" dirty="0">
                <a:latin typeface="Courier New" panose="02070309020205020404" pitchFamily="49" charset="0"/>
                <a:cs typeface="Courier New" panose="02070309020205020404" pitchFamily="49" charset="0"/>
              </a:rPr>
              <a:t>      void </a:t>
            </a:r>
            <a:r>
              <a:rPr lang="en-US" sz="2000" dirty="0" err="1">
                <a:latin typeface="Courier New" panose="02070309020205020404" pitchFamily="49" charset="0"/>
                <a:cs typeface="Courier New" panose="02070309020205020404" pitchFamily="49" charset="0"/>
              </a:rPr>
              <a:t>setSide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getSide</a:t>
            </a:r>
            <a:r>
              <a:rPr lang="en-US" sz="2000" dirty="0">
                <a:latin typeface="Courier New" panose="02070309020205020404" pitchFamily="49" charset="0"/>
                <a:cs typeface="Courier New" panose="02070309020205020404" pitchFamily="49" charset="0"/>
              </a:rPr>
              <a:t>(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area( );</a:t>
            </a:r>
          </a:p>
          <a:p>
            <a:pPr marL="0" indent="0">
              <a:buNone/>
            </a:pP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Square::Square(</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s) {</a:t>
            </a:r>
          </a:p>
          <a:p>
            <a:pPr marL="0" indent="0">
              <a:buNone/>
            </a:pPr>
            <a:r>
              <a:rPr lang="en-US" sz="2000" dirty="0">
                <a:latin typeface="Courier New" panose="02070309020205020404" pitchFamily="49" charset="0"/>
                <a:cs typeface="Courier New" panose="02070309020205020404" pitchFamily="49" charset="0"/>
              </a:rPr>
              <a:t>   side = s;</a:t>
            </a:r>
          </a:p>
          <a:p>
            <a:pPr marL="0" indent="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328347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Constructors</a:t>
            </a:r>
          </a:p>
        </p:txBody>
      </p:sp>
      <p:sp>
        <p:nvSpPr>
          <p:cNvPr id="3" name="Content Placeholder 2">
            <a:extLst>
              <a:ext uri="{FF2B5EF4-FFF2-40B4-BE49-F238E27FC236}">
                <a16:creationId xmlns:a16="http://schemas.microsoft.com/office/drawing/2014/main" id="{2F5BDF94-DB7B-B949-AC73-9127148F8EB8}"/>
              </a:ext>
            </a:extLst>
          </p:cNvPr>
          <p:cNvSpPr>
            <a:spLocks noGrp="1"/>
          </p:cNvSpPr>
          <p:nvPr>
            <p:ph idx="1"/>
          </p:nvPr>
        </p:nvSpPr>
        <p:spPr/>
        <p:txBody>
          <a:bodyPr/>
          <a:lstStyle/>
          <a:p>
            <a:pPr>
              <a:lnSpc>
                <a:spcPct val="85000"/>
              </a:lnSpc>
              <a:spcBef>
                <a:spcPct val="0"/>
              </a:spcBef>
            </a:pPr>
            <a:r>
              <a:rPr lang="en-US" altLang="en-US" dirty="0">
                <a:ea typeface="Tahoma" panose="020B0604030504040204" pitchFamily="34" charset="0"/>
                <a:cs typeface="Tahoma" panose="020B0604030504040204" pitchFamily="34" charset="0"/>
              </a:rPr>
              <a:t>But, what happens when you define your own constructor?</a:t>
            </a:r>
          </a:p>
          <a:p>
            <a:endParaRPr lang="en-US" dirty="0"/>
          </a:p>
        </p:txBody>
      </p:sp>
    </p:spTree>
    <p:extLst>
      <p:ext uri="{BB962C8B-B14F-4D97-AF65-F5344CB8AC3E}">
        <p14:creationId xmlns:p14="http://schemas.microsoft.com/office/powerpoint/2010/main" val="3547371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Constructors</a:t>
            </a:r>
          </a:p>
        </p:txBody>
      </p:sp>
      <p:sp>
        <p:nvSpPr>
          <p:cNvPr id="3" name="Content Placeholder 2">
            <a:extLst>
              <a:ext uri="{FF2B5EF4-FFF2-40B4-BE49-F238E27FC236}">
                <a16:creationId xmlns:a16="http://schemas.microsoft.com/office/drawing/2014/main" id="{2F5BDF94-DB7B-B949-AC73-9127148F8EB8}"/>
              </a:ext>
            </a:extLst>
          </p:cNvPr>
          <p:cNvSpPr>
            <a:spLocks noGrp="1"/>
          </p:cNvSpPr>
          <p:nvPr>
            <p:ph idx="1"/>
          </p:nvPr>
        </p:nvSpPr>
        <p:spPr>
          <a:xfrm>
            <a:off x="838200" y="1825625"/>
            <a:ext cx="10515600" cy="4351338"/>
          </a:xfrm>
        </p:spPr>
        <p:txBody>
          <a:bodyPr/>
          <a:lstStyle/>
          <a:p>
            <a:pPr>
              <a:lnSpc>
                <a:spcPct val="85000"/>
              </a:lnSpc>
              <a:spcBef>
                <a:spcPct val="0"/>
              </a:spcBef>
            </a:pPr>
            <a:r>
              <a:rPr lang="en-US" altLang="en-US" dirty="0">
                <a:ea typeface="Tahoma" panose="020B0604030504040204" pitchFamily="34" charset="0"/>
                <a:cs typeface="Tahoma" panose="020B0604030504040204" pitchFamily="34" charset="0"/>
              </a:rPr>
              <a:t>Once you define your own constructor, you lose the default constructor that the compiler previously provided.</a:t>
            </a:r>
          </a:p>
          <a:p>
            <a:pPr>
              <a:lnSpc>
                <a:spcPct val="85000"/>
              </a:lnSpc>
              <a:spcBef>
                <a:spcPct val="0"/>
              </a:spcBef>
            </a:pPr>
            <a:r>
              <a:rPr lang="en-US" altLang="en-US" dirty="0">
                <a:ea typeface="Tahoma" panose="020B0604030504040204" pitchFamily="34" charset="0"/>
                <a:cs typeface="Tahoma" panose="020B0604030504040204" pitchFamily="34" charset="0"/>
              </a:rPr>
              <a:t>You can overload the constructor, including a programmer-defined default constructor; they must have different parameter lists:</a:t>
            </a:r>
          </a:p>
          <a:p>
            <a:pPr marL="0" indent="0">
              <a:lnSpc>
                <a:spcPct val="85000"/>
              </a:lnSpc>
              <a:spcBef>
                <a:spcPct val="0"/>
              </a:spcBef>
              <a:buNone/>
            </a:pPr>
            <a:endParaRPr lang="en-US" altLang="en-US" dirty="0">
              <a:ea typeface="Tahoma" panose="020B0604030504040204" pitchFamily="34" charset="0"/>
              <a:cs typeface="Tahoma" panose="020B0604030504040204" pitchFamily="34" charset="0"/>
            </a:endParaRPr>
          </a:p>
          <a:p>
            <a:pPr marL="914400" lvl="2" indent="0">
              <a:lnSpc>
                <a:spcPct val="85000"/>
              </a:lnSpc>
              <a:spcBef>
                <a:spcPct val="0"/>
              </a:spcBef>
              <a:buNone/>
            </a:pPr>
            <a:r>
              <a:rPr lang="en-US" altLang="en-US" sz="2800" dirty="0">
                <a:latin typeface="Courier New" panose="02070309020205020404" pitchFamily="49" charset="0"/>
                <a:ea typeface="Tahoma" panose="020B0604030504040204" pitchFamily="34" charset="0"/>
                <a:cs typeface="Courier New" panose="02070309020205020404" pitchFamily="49" charset="0"/>
              </a:rPr>
              <a:t>Square( );   // default constructor - has no 			// parameters</a:t>
            </a:r>
          </a:p>
          <a:p>
            <a:pPr marL="914400" lvl="2" indent="0">
              <a:lnSpc>
                <a:spcPct val="85000"/>
              </a:lnSpc>
              <a:spcBef>
                <a:spcPct val="0"/>
              </a:spcBef>
              <a:buNone/>
            </a:pPr>
            <a:r>
              <a:rPr lang="en-US" altLang="en-US" sz="2800" dirty="0">
                <a:latin typeface="Courier New" panose="02070309020205020404" pitchFamily="49" charset="0"/>
                <a:ea typeface="Tahoma" panose="020B0604030504040204" pitchFamily="34" charset="0"/>
                <a:cs typeface="Courier New" panose="02070309020205020404" pitchFamily="49" charset="0"/>
              </a:rPr>
              <a:t>Square(</a:t>
            </a:r>
            <a:r>
              <a:rPr lang="en-US" altLang="en-US" sz="2800" dirty="0" err="1">
                <a:latin typeface="Courier New" panose="02070309020205020404" pitchFamily="49" charset="0"/>
                <a:ea typeface="Tahoma" panose="020B0604030504040204" pitchFamily="34" charset="0"/>
                <a:cs typeface="Courier New" panose="02070309020205020404" pitchFamily="49" charset="0"/>
              </a:rPr>
              <a:t>int</a:t>
            </a:r>
            <a:r>
              <a:rPr lang="en-US" altLang="en-US" sz="2800" dirty="0">
                <a:latin typeface="Courier New" panose="02070309020205020404" pitchFamily="49" charset="0"/>
                <a:ea typeface="Tahoma" panose="020B0604030504040204" pitchFamily="34" charset="0"/>
                <a:cs typeface="Courier New" panose="02070309020205020404" pitchFamily="49" charset="0"/>
              </a:rPr>
              <a:t>);</a:t>
            </a:r>
          </a:p>
          <a:p>
            <a:endParaRPr lang="en-US" dirty="0"/>
          </a:p>
        </p:txBody>
      </p:sp>
    </p:spTree>
    <p:extLst>
      <p:ext uri="{BB962C8B-B14F-4D97-AF65-F5344CB8AC3E}">
        <p14:creationId xmlns:p14="http://schemas.microsoft.com/office/powerpoint/2010/main" val="2193058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Constructors</a:t>
            </a:r>
          </a:p>
        </p:txBody>
      </p:sp>
      <p:sp>
        <p:nvSpPr>
          <p:cNvPr id="3" name="Content Placeholder 2">
            <a:extLst>
              <a:ext uri="{FF2B5EF4-FFF2-40B4-BE49-F238E27FC236}">
                <a16:creationId xmlns:a16="http://schemas.microsoft.com/office/drawing/2014/main" id="{2F5BDF94-DB7B-B949-AC73-9127148F8EB8}"/>
              </a:ext>
            </a:extLst>
          </p:cNvPr>
          <p:cNvSpPr>
            <a:spLocks noGrp="1"/>
          </p:cNvSpPr>
          <p:nvPr>
            <p:ph idx="1"/>
          </p:nvPr>
        </p:nvSpPr>
        <p:spPr/>
        <p:txBody>
          <a:bodyPr/>
          <a:lstStyle/>
          <a:p>
            <a:pPr>
              <a:lnSpc>
                <a:spcPct val="85000"/>
              </a:lnSpc>
              <a:spcBef>
                <a:spcPct val="0"/>
              </a:spcBef>
            </a:pPr>
            <a:r>
              <a:rPr lang="en-US" altLang="en-US" dirty="0">
                <a:ea typeface="Tahoma" panose="020B0604030504040204" pitchFamily="34" charset="0"/>
                <a:cs typeface="Tahoma" panose="020B0604030504040204" pitchFamily="34" charset="0"/>
              </a:rPr>
              <a:t>Constructors cannot be called explicitly as if they were regular member functions.  They are only executed when a new object of the class is created (instantiated).</a:t>
            </a:r>
          </a:p>
          <a:p>
            <a:pPr marL="0" indent="0">
              <a:lnSpc>
                <a:spcPct val="85000"/>
              </a:lnSpc>
              <a:spcBef>
                <a:spcPct val="0"/>
              </a:spcBef>
              <a:buNone/>
            </a:pPr>
            <a:endParaRPr lang="en-US" altLang="en-US" dirty="0">
              <a:ea typeface="Tahoma" panose="020B0604030504040204" pitchFamily="34" charset="0"/>
              <a:cs typeface="Tahoma" panose="020B0604030504040204" pitchFamily="34" charset="0"/>
            </a:endParaRPr>
          </a:p>
          <a:p>
            <a:pPr>
              <a:lnSpc>
                <a:spcPct val="85000"/>
              </a:lnSpc>
              <a:spcBef>
                <a:spcPct val="0"/>
              </a:spcBef>
            </a:pPr>
            <a:r>
              <a:rPr lang="en-US" altLang="en-US" dirty="0">
                <a:ea typeface="Tahoma" panose="020B0604030504040204" pitchFamily="34" charset="0"/>
                <a:cs typeface="Tahoma" panose="020B0604030504040204" pitchFamily="34" charset="0"/>
              </a:rPr>
              <a:t>Also, remember that constructors do not have a return value - -  not even void.</a:t>
            </a:r>
          </a:p>
          <a:p>
            <a:pPr marL="0" indent="0">
              <a:lnSpc>
                <a:spcPct val="85000"/>
              </a:lnSpc>
              <a:spcBef>
                <a:spcPct val="0"/>
              </a:spcBef>
              <a:buNone/>
            </a:pPr>
            <a:endParaRPr lang="en-US" altLang="en-US" sz="2800" dirty="0">
              <a:latin typeface="Courier New" panose="02070309020205020404" pitchFamily="49" charset="0"/>
              <a:ea typeface="Tahoma" panose="020B0604030504040204" pitchFamily="34" charset="0"/>
              <a:cs typeface="Courier New" panose="02070309020205020404" pitchFamily="49" charset="0"/>
            </a:endParaRPr>
          </a:p>
          <a:p>
            <a:endParaRPr lang="en-US" dirty="0"/>
          </a:p>
        </p:txBody>
      </p:sp>
    </p:spTree>
    <p:extLst>
      <p:ext uri="{BB962C8B-B14F-4D97-AF65-F5344CB8AC3E}">
        <p14:creationId xmlns:p14="http://schemas.microsoft.com/office/powerpoint/2010/main" val="3809860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a:xfrm>
            <a:off x="838200" y="89319"/>
            <a:ext cx="10515600" cy="1325563"/>
          </a:xfrm>
        </p:spPr>
        <p:txBody>
          <a:bodyPr/>
          <a:lstStyle/>
          <a:p>
            <a:r>
              <a:rPr lang="en-US" dirty="0"/>
              <a:t>Constructors</a:t>
            </a:r>
          </a:p>
        </p:txBody>
      </p:sp>
      <p:sp>
        <p:nvSpPr>
          <p:cNvPr id="5" name="Content Placeholder 3">
            <a:extLst>
              <a:ext uri="{FF2B5EF4-FFF2-40B4-BE49-F238E27FC236}">
                <a16:creationId xmlns:a16="http://schemas.microsoft.com/office/drawing/2014/main" id="{52369CE0-F7E5-3242-882A-26F60C354136}"/>
              </a:ext>
            </a:extLst>
          </p:cNvPr>
          <p:cNvSpPr>
            <a:spLocks noGrp="1"/>
          </p:cNvSpPr>
          <p:nvPr>
            <p:ph idx="1"/>
          </p:nvPr>
        </p:nvSpPr>
        <p:spPr>
          <a:xfrm>
            <a:off x="182880" y="1045029"/>
            <a:ext cx="11170920" cy="5640251"/>
          </a:xfrm>
        </p:spPr>
        <p:txBody>
          <a:bodyPr>
            <a:noAutofit/>
          </a:bodyPr>
          <a:lstStyle/>
          <a:p>
            <a:pPr marL="0" indent="0">
              <a:spcBef>
                <a:spcPts val="0"/>
              </a:spcBef>
              <a:buNone/>
            </a:pPr>
            <a:r>
              <a:rPr lang="en-US" sz="2200" dirty="0">
                <a:ea typeface="Tahoma" panose="020B0604030504040204" pitchFamily="34" charset="0"/>
                <a:cs typeface="Tahoma" panose="020B0604030504040204" pitchFamily="34" charset="0"/>
              </a:rPr>
              <a:t>In the class specification below, the Box class includes two constructors:  </a:t>
            </a:r>
          </a:p>
          <a:p>
            <a:pPr marL="0" indent="0">
              <a:spcBef>
                <a:spcPts val="0"/>
              </a:spcBef>
              <a:buNone/>
            </a:pPr>
            <a:r>
              <a:rPr lang="en-US" sz="2200" dirty="0">
                <a:latin typeface="Courier New" panose="02070309020205020404" pitchFamily="49" charset="0"/>
                <a:ea typeface="Tahoma" panose="020B0604030504040204" pitchFamily="34" charset="0"/>
                <a:cs typeface="Courier New" panose="02070309020205020404" pitchFamily="49" charset="0"/>
              </a:rPr>
              <a:t>Box() </a:t>
            </a:r>
            <a:r>
              <a:rPr lang="en-US" sz="2200" dirty="0">
                <a:ea typeface="Tahoma" panose="020B0604030504040204" pitchFamily="34" charset="0"/>
                <a:cs typeface="Tahoma" panose="020B0604030504040204" pitchFamily="34" charset="0"/>
              </a:rPr>
              <a:t>and    </a:t>
            </a:r>
            <a:r>
              <a:rPr lang="en-US" sz="2200" dirty="0">
                <a:latin typeface="Courier New" panose="02070309020205020404" pitchFamily="49" charset="0"/>
                <a:ea typeface="Tahoma" panose="020B0604030504040204" pitchFamily="34" charset="0"/>
                <a:cs typeface="Courier New" panose="02070309020205020404" pitchFamily="49" charset="0"/>
              </a:rPr>
              <a:t>Box(int w, int l, int h)</a:t>
            </a:r>
          </a:p>
          <a:p>
            <a:pPr marL="0" indent="0">
              <a:spcBef>
                <a:spcPts val="0"/>
              </a:spcBef>
              <a:buNone/>
            </a:pPr>
            <a:endParaRPr lang="en-US" sz="16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box.h</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(specification file)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class Box  {  </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public: </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a:solidFill>
                  <a:srgbClr val="0033CC"/>
                </a:solidFill>
                <a:latin typeface="Courier New" panose="02070309020205020404" pitchFamily="49" charset="0"/>
                <a:ea typeface="Tahoma" panose="020B0604030504040204" pitchFamily="34" charset="0"/>
                <a:cs typeface="Courier New" panose="02070309020205020404" pitchFamily="49" charset="0"/>
              </a:rPr>
              <a:t>Box();</a:t>
            </a:r>
          </a:p>
          <a:p>
            <a:pPr marL="0" indent="0">
              <a:spcBef>
                <a:spcPts val="0"/>
              </a:spcBef>
              <a:spcAft>
                <a:spcPts val="200"/>
              </a:spcAft>
              <a:buNone/>
            </a:pPr>
            <a:r>
              <a:rPr lang="en-US" sz="1900" dirty="0">
                <a:solidFill>
                  <a:srgbClr val="0033CC"/>
                </a:solidFill>
                <a:latin typeface="Courier New" panose="02070309020205020404" pitchFamily="49" charset="0"/>
                <a:ea typeface="Tahoma" panose="020B0604030504040204" pitchFamily="34" charset="0"/>
                <a:cs typeface="Courier New" panose="02070309020205020404" pitchFamily="49" charset="0"/>
              </a:rPr>
              <a:t>      Box(int w, int l, int 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~Box();</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volume();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void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set_values</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(int w, int l, int 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private: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width;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length;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height;</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p>
        </p:txBody>
      </p:sp>
      <p:sp>
        <p:nvSpPr>
          <p:cNvPr id="6" name="TextBox 5">
            <a:extLst>
              <a:ext uri="{FF2B5EF4-FFF2-40B4-BE49-F238E27FC236}">
                <a16:creationId xmlns:a16="http://schemas.microsoft.com/office/drawing/2014/main" id="{45824CD6-31E1-1646-B526-379CE5397337}"/>
              </a:ext>
            </a:extLst>
          </p:cNvPr>
          <p:cNvSpPr txBox="1"/>
          <p:nvPr/>
        </p:nvSpPr>
        <p:spPr>
          <a:xfrm>
            <a:off x="7009965" y="1555671"/>
            <a:ext cx="4772734" cy="5129609"/>
          </a:xfrm>
          <a:prstGeom prst="rect">
            <a:avLst/>
          </a:prstGeom>
          <a:noFill/>
          <a:ln>
            <a:solidFill>
              <a:schemeClr val="accent1"/>
            </a:solidFill>
          </a:ln>
        </p:spPr>
        <p:txBody>
          <a:bodyPr wrap="square" rtlCol="0">
            <a:spAutoFit/>
          </a:bodyPr>
          <a:lstStyle/>
          <a:p>
            <a:pPr>
              <a:spcBef>
                <a:spcPts val="200"/>
              </a:spcBef>
            </a:pPr>
            <a:r>
              <a:rPr lang="en-US" sz="1900" dirty="0">
                <a:solidFill>
                  <a:srgbClr val="008000"/>
                </a:solidFill>
                <a:latin typeface="Courier New" panose="02070309020205020404" pitchFamily="49" charset="0"/>
                <a:cs typeface="Courier New" panose="02070309020205020404" pitchFamily="49" charset="0"/>
              </a:rPr>
              <a:t>int main()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a:t>
            </a:r>
            <a:r>
              <a:rPr lang="en-US" sz="1900" dirty="0">
                <a:solidFill>
                  <a:srgbClr val="0033CC"/>
                </a:solidFill>
                <a:latin typeface="Courier New" panose="02070309020205020404" pitchFamily="49" charset="0"/>
                <a:cs typeface="Courier New" panose="02070309020205020404" pitchFamily="49" charset="0"/>
              </a:rPr>
              <a:t>Box b1;</a:t>
            </a:r>
          </a:p>
          <a:p>
            <a:pPr>
              <a:spcBef>
                <a:spcPts val="200"/>
              </a:spcBef>
            </a:pPr>
            <a:r>
              <a:rPr lang="en-US" sz="1900" dirty="0">
                <a:solidFill>
                  <a:srgbClr val="0033CC"/>
                </a:solidFill>
                <a:latin typeface="Courier New" panose="02070309020205020404" pitchFamily="49" charset="0"/>
                <a:cs typeface="Courier New" panose="02070309020205020404" pitchFamily="49" charset="0"/>
              </a:rPr>
              <a:t>    Box b2(4, 3, 5);</a:t>
            </a:r>
          </a:p>
          <a:p>
            <a:pPr>
              <a:spcBef>
                <a:spcPts val="200"/>
              </a:spcBef>
            </a:pPr>
            <a:r>
              <a:rPr lang="en-US" sz="1900" dirty="0">
                <a:solidFill>
                  <a:srgbClr val="0033CC"/>
                </a:solidFill>
                <a:latin typeface="Courier New" panose="02070309020205020404" pitchFamily="49" charset="0"/>
                <a:cs typeface="Courier New" panose="02070309020205020404" pitchFamily="49" charset="0"/>
              </a:rPr>
              <a:t>    Box *b3 = new Box(5, 7, 2);</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b1.set_values(5, 7, 3);</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"b1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b1.volume()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"b2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b2.volume()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"b3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b3-&gt;volume()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a:t>
            </a:r>
          </a:p>
          <a:p>
            <a:endParaRPr lang="en-US" sz="1900" dirty="0">
              <a:solidFill>
                <a:srgbClr val="008000"/>
              </a:solidFill>
            </a:endParaRPr>
          </a:p>
        </p:txBody>
      </p:sp>
    </p:spTree>
    <p:extLst>
      <p:ext uri="{BB962C8B-B14F-4D97-AF65-F5344CB8AC3E}">
        <p14:creationId xmlns:p14="http://schemas.microsoft.com/office/powerpoint/2010/main" val="3453140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a:xfrm>
            <a:off x="838200" y="89319"/>
            <a:ext cx="10515600" cy="1325563"/>
          </a:xfrm>
        </p:spPr>
        <p:txBody>
          <a:bodyPr/>
          <a:lstStyle/>
          <a:p>
            <a:r>
              <a:rPr lang="en-US" dirty="0"/>
              <a:t>Destructors</a:t>
            </a:r>
          </a:p>
        </p:txBody>
      </p:sp>
      <p:sp>
        <p:nvSpPr>
          <p:cNvPr id="5" name="Content Placeholder 3">
            <a:extLst>
              <a:ext uri="{FF2B5EF4-FFF2-40B4-BE49-F238E27FC236}">
                <a16:creationId xmlns:a16="http://schemas.microsoft.com/office/drawing/2014/main" id="{52369CE0-F7E5-3242-882A-26F60C354136}"/>
              </a:ext>
            </a:extLst>
          </p:cNvPr>
          <p:cNvSpPr>
            <a:spLocks noGrp="1"/>
          </p:cNvSpPr>
          <p:nvPr>
            <p:ph idx="1"/>
          </p:nvPr>
        </p:nvSpPr>
        <p:spPr>
          <a:xfrm>
            <a:off x="182880" y="1045029"/>
            <a:ext cx="11170920" cy="5640251"/>
          </a:xfrm>
        </p:spPr>
        <p:txBody>
          <a:bodyPr>
            <a:noAutofit/>
          </a:bodyPr>
          <a:lstStyle/>
          <a:p>
            <a:pPr marL="0" indent="0">
              <a:spcBef>
                <a:spcPts val="0"/>
              </a:spcBef>
              <a:buNone/>
            </a:pPr>
            <a:r>
              <a:rPr lang="en-US" sz="2200" dirty="0">
                <a:ea typeface="Tahoma" panose="020B0604030504040204" pitchFamily="34" charset="0"/>
                <a:cs typeface="Tahoma" panose="020B0604030504040204" pitchFamily="34" charset="0"/>
              </a:rPr>
              <a:t>In the class specification below, the destructor is in blue font.</a:t>
            </a:r>
          </a:p>
          <a:p>
            <a:pPr marL="0" indent="0">
              <a:spcBef>
                <a:spcPts val="0"/>
              </a:spcBef>
              <a:buNone/>
            </a:pPr>
            <a:endParaRPr lang="en-US" sz="2200" dirty="0">
              <a:latin typeface="Courier New" panose="02070309020205020404" pitchFamily="49" charset="0"/>
              <a:ea typeface="Tahoma" panose="020B0604030504040204" pitchFamily="34" charset="0"/>
              <a:cs typeface="Courier New" panose="02070309020205020404" pitchFamily="49" charset="0"/>
            </a:endParaRPr>
          </a:p>
          <a:p>
            <a:pPr marL="0" indent="0">
              <a:spcBef>
                <a:spcPts val="0"/>
              </a:spcBef>
              <a:buNone/>
            </a:pPr>
            <a:endParaRPr lang="en-US" sz="1600"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box.h</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(specification file)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class Box  {  </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public: </a:t>
            </a:r>
          </a:p>
          <a:p>
            <a:pPr marL="0" indent="0">
              <a:spcBef>
                <a:spcPts val="0"/>
              </a:spcBef>
              <a:spcAft>
                <a:spcPts val="200"/>
              </a:spcAft>
              <a:buNone/>
            </a:pPr>
            <a:r>
              <a:rPr lang="en-US" sz="1900" dirty="0">
                <a:solidFill>
                  <a:schemeClr val="accent6">
                    <a:lumMod val="75000"/>
                  </a:schemeClr>
                </a:solidFill>
                <a:latin typeface="Courier New" panose="02070309020205020404" pitchFamily="49" charset="0"/>
                <a:ea typeface="Tahoma" panose="020B0604030504040204" pitchFamily="34" charset="0"/>
                <a:cs typeface="Courier New" panose="02070309020205020404" pitchFamily="49" charset="0"/>
              </a:rPr>
              <a:t>      Box();</a:t>
            </a:r>
          </a:p>
          <a:p>
            <a:pPr marL="0" indent="0">
              <a:spcBef>
                <a:spcPts val="0"/>
              </a:spcBef>
              <a:spcAft>
                <a:spcPts val="200"/>
              </a:spcAft>
              <a:buNone/>
            </a:pPr>
            <a:r>
              <a:rPr lang="en-US" sz="1900" dirty="0">
                <a:solidFill>
                  <a:schemeClr val="accent6">
                    <a:lumMod val="75000"/>
                  </a:schemeClr>
                </a:solidFill>
                <a:latin typeface="Courier New" panose="02070309020205020404" pitchFamily="49" charset="0"/>
                <a:ea typeface="Tahoma" panose="020B0604030504040204" pitchFamily="34" charset="0"/>
                <a:cs typeface="Courier New" panose="02070309020205020404" pitchFamily="49" charset="0"/>
              </a:rPr>
              <a:t>      Box(int w, int l, int h);</a:t>
            </a:r>
          </a:p>
          <a:p>
            <a:pPr marL="0" indent="0">
              <a:spcBef>
                <a:spcPts val="0"/>
              </a:spcBef>
              <a:spcAft>
                <a:spcPts val="200"/>
              </a:spcAft>
              <a:buNone/>
            </a:pPr>
            <a:r>
              <a:rPr lang="en-US" sz="1900" dirty="0">
                <a:solidFill>
                  <a:srgbClr val="FF0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a:solidFill>
                  <a:srgbClr val="0033CC"/>
                </a:solidFill>
                <a:latin typeface="Courier New" panose="02070309020205020404" pitchFamily="49" charset="0"/>
                <a:ea typeface="Tahoma" panose="020B0604030504040204" pitchFamily="34" charset="0"/>
                <a:cs typeface="Courier New" panose="02070309020205020404" pitchFamily="49" charset="0"/>
              </a:rPr>
              <a:t>~Box();</a:t>
            </a:r>
            <a:endParaRPr lang="en-US" sz="1900" dirty="0">
              <a:solidFill>
                <a:srgbClr val="FF0000"/>
              </a:solidFill>
              <a:latin typeface="Courier New" panose="02070309020205020404" pitchFamily="49" charset="0"/>
              <a:ea typeface="Tahoma" panose="020B0604030504040204" pitchFamily="34" charset="0"/>
              <a:cs typeface="Courier New" panose="02070309020205020404" pitchFamily="49" charset="0"/>
            </a:endParaRP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volume();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void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set_values</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(int w, int l, int 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private:</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width;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length;</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a:t>
            </a:r>
            <a:r>
              <a:rPr lang="en-US" sz="1900" dirty="0" err="1">
                <a:solidFill>
                  <a:srgbClr val="008000"/>
                </a:solidFill>
                <a:latin typeface="Courier New" panose="02070309020205020404" pitchFamily="49" charset="0"/>
                <a:ea typeface="Tahoma" panose="020B0604030504040204" pitchFamily="34" charset="0"/>
                <a:cs typeface="Courier New" panose="02070309020205020404" pitchFamily="49" charset="0"/>
              </a:rPr>
              <a:t>int</a:t>
            </a: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 height;</a:t>
            </a:r>
          </a:p>
          <a:p>
            <a:pPr marL="0" indent="0">
              <a:spcBef>
                <a:spcPts val="0"/>
              </a:spcBef>
              <a:spcAft>
                <a:spcPts val="200"/>
              </a:spcAft>
              <a:buNone/>
            </a:pPr>
            <a:r>
              <a:rPr lang="en-US" sz="1900" dirty="0">
                <a:solidFill>
                  <a:srgbClr val="008000"/>
                </a:solidFill>
                <a:latin typeface="Courier New" panose="02070309020205020404" pitchFamily="49" charset="0"/>
                <a:ea typeface="Tahoma" panose="020B0604030504040204" pitchFamily="34" charset="0"/>
                <a:cs typeface="Courier New" panose="02070309020205020404" pitchFamily="49" charset="0"/>
              </a:rPr>
              <a:t>};</a:t>
            </a:r>
          </a:p>
        </p:txBody>
      </p:sp>
      <p:sp>
        <p:nvSpPr>
          <p:cNvPr id="6" name="TextBox 5">
            <a:extLst>
              <a:ext uri="{FF2B5EF4-FFF2-40B4-BE49-F238E27FC236}">
                <a16:creationId xmlns:a16="http://schemas.microsoft.com/office/drawing/2014/main" id="{45824CD6-31E1-1646-B526-379CE5397337}"/>
              </a:ext>
            </a:extLst>
          </p:cNvPr>
          <p:cNvSpPr txBox="1"/>
          <p:nvPr/>
        </p:nvSpPr>
        <p:spPr>
          <a:xfrm>
            <a:off x="7009965" y="1555671"/>
            <a:ext cx="4772734" cy="5129609"/>
          </a:xfrm>
          <a:prstGeom prst="rect">
            <a:avLst/>
          </a:prstGeom>
          <a:noFill/>
          <a:ln>
            <a:solidFill>
              <a:schemeClr val="accent1"/>
            </a:solidFill>
          </a:ln>
        </p:spPr>
        <p:txBody>
          <a:bodyPr wrap="square" rtlCol="0">
            <a:spAutoFit/>
          </a:bodyPr>
          <a:lstStyle/>
          <a:p>
            <a:pPr>
              <a:spcBef>
                <a:spcPts val="200"/>
              </a:spcBef>
            </a:pPr>
            <a:r>
              <a:rPr lang="en-US" sz="1900" dirty="0">
                <a:solidFill>
                  <a:srgbClr val="008000"/>
                </a:solidFill>
                <a:latin typeface="Courier New" panose="02070309020205020404" pitchFamily="49" charset="0"/>
                <a:cs typeface="Courier New" panose="02070309020205020404" pitchFamily="49" charset="0"/>
              </a:rPr>
              <a:t>int main()  {</a:t>
            </a:r>
          </a:p>
          <a:p>
            <a:pPr>
              <a:spcBef>
                <a:spcPts val="200"/>
              </a:spcBef>
            </a:pPr>
            <a:r>
              <a:rPr lang="en-US" sz="1900" dirty="0">
                <a:solidFill>
                  <a:schemeClr val="accent6"/>
                </a:solidFill>
                <a:latin typeface="Courier New" panose="02070309020205020404" pitchFamily="49" charset="0"/>
                <a:cs typeface="Courier New" panose="02070309020205020404" pitchFamily="49" charset="0"/>
              </a:rPr>
              <a:t>    </a:t>
            </a:r>
            <a:r>
              <a:rPr lang="en-US" sz="1900" dirty="0">
                <a:solidFill>
                  <a:schemeClr val="accent6">
                    <a:lumMod val="75000"/>
                  </a:schemeClr>
                </a:solidFill>
                <a:latin typeface="Courier New" panose="02070309020205020404" pitchFamily="49" charset="0"/>
                <a:cs typeface="Courier New" panose="02070309020205020404" pitchFamily="49" charset="0"/>
              </a:rPr>
              <a:t>Box b1;</a:t>
            </a:r>
          </a:p>
          <a:p>
            <a:pPr>
              <a:spcBef>
                <a:spcPts val="200"/>
              </a:spcBef>
            </a:pPr>
            <a:r>
              <a:rPr lang="en-US" sz="1900" dirty="0">
                <a:solidFill>
                  <a:schemeClr val="accent6">
                    <a:lumMod val="75000"/>
                  </a:schemeClr>
                </a:solidFill>
                <a:latin typeface="Courier New" panose="02070309020205020404" pitchFamily="49" charset="0"/>
                <a:cs typeface="Courier New" panose="02070309020205020404" pitchFamily="49" charset="0"/>
              </a:rPr>
              <a:t>    Box b2(4, 3, 5);</a:t>
            </a:r>
          </a:p>
          <a:p>
            <a:pPr>
              <a:spcBef>
                <a:spcPts val="200"/>
              </a:spcBef>
            </a:pPr>
            <a:r>
              <a:rPr lang="en-US" sz="1900" dirty="0">
                <a:solidFill>
                  <a:schemeClr val="accent6">
                    <a:lumMod val="75000"/>
                  </a:schemeClr>
                </a:solidFill>
                <a:latin typeface="Courier New" panose="02070309020205020404" pitchFamily="49" charset="0"/>
                <a:cs typeface="Courier New" panose="02070309020205020404" pitchFamily="49" charset="0"/>
              </a:rPr>
              <a:t>    Box *b3 = new Box(5, 7, 2);</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b1.set_values(5, 7, 3);</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"b1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b1.volume()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"b2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b2.volume()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cout &lt;&lt; "b3 volume = "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b3-&gt;volume() </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         &lt;&lt; </a:t>
            </a:r>
            <a:r>
              <a:rPr lang="en-US" sz="1900" dirty="0" err="1">
                <a:solidFill>
                  <a:srgbClr val="008000"/>
                </a:solidFill>
                <a:latin typeface="Courier New" panose="02070309020205020404" pitchFamily="49" charset="0"/>
                <a:cs typeface="Courier New" panose="02070309020205020404" pitchFamily="49" charset="0"/>
              </a:rPr>
              <a:t>endl</a:t>
            </a:r>
            <a:r>
              <a:rPr lang="en-US" sz="1900" dirty="0">
                <a:solidFill>
                  <a:srgbClr val="008000"/>
                </a:solidFill>
                <a:latin typeface="Courier New" panose="02070309020205020404" pitchFamily="49" charset="0"/>
                <a:cs typeface="Courier New" panose="02070309020205020404" pitchFamily="49" charset="0"/>
              </a:rPr>
              <a:t>;</a:t>
            </a:r>
          </a:p>
          <a:p>
            <a:pPr>
              <a:spcBef>
                <a:spcPts val="200"/>
              </a:spcBef>
            </a:pPr>
            <a:r>
              <a:rPr lang="en-US" sz="1900" dirty="0">
                <a:solidFill>
                  <a:srgbClr val="008000"/>
                </a:solidFill>
                <a:latin typeface="Courier New" panose="02070309020205020404" pitchFamily="49" charset="0"/>
                <a:cs typeface="Courier New" panose="02070309020205020404" pitchFamily="49" charset="0"/>
              </a:rPr>
              <a:t>}</a:t>
            </a:r>
          </a:p>
          <a:p>
            <a:endParaRPr lang="en-US" sz="1900" dirty="0">
              <a:solidFill>
                <a:srgbClr val="008000"/>
              </a:solidFill>
            </a:endParaRPr>
          </a:p>
        </p:txBody>
      </p:sp>
    </p:spTree>
    <p:extLst>
      <p:ext uri="{BB962C8B-B14F-4D97-AF65-F5344CB8AC3E}">
        <p14:creationId xmlns:p14="http://schemas.microsoft.com/office/powerpoint/2010/main" val="2580213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38200" y="210143"/>
            <a:ext cx="10515600" cy="1014224"/>
          </a:xfrm>
        </p:spPr>
        <p:txBody>
          <a:bodyPr/>
          <a:lstStyle/>
          <a:p>
            <a:r>
              <a:rPr lang="en-US" dirty="0"/>
              <a:t>Definitions</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38200" y="1379349"/>
            <a:ext cx="10515600" cy="5176434"/>
          </a:xfrm>
        </p:spPr>
        <p:txBody>
          <a:bodyPr>
            <a:normAutofit/>
          </a:bodyPr>
          <a:lstStyle/>
          <a:p>
            <a:pPr lvl="0"/>
            <a:r>
              <a:rPr lang="en-US" dirty="0"/>
              <a:t>Abstraction – a view that focuses on essential characteristics and relevant information and that ignores implementation details</a:t>
            </a:r>
          </a:p>
          <a:p>
            <a:pPr lvl="0"/>
            <a:r>
              <a:rPr lang="en-US" dirty="0"/>
              <a:t>Abstract Data Type (ADT) – a programmer created data type that specifies the values that that data type can hold and the operations that can be performed, without specifying implementation details</a:t>
            </a:r>
          </a:p>
          <a:p>
            <a:pPr lvl="0"/>
            <a:r>
              <a:rPr lang="en-US" dirty="0"/>
              <a:t>Class – a blueprint for object creation.  By separating the method definitions from the class declaration, a class can become an abstract data type.</a:t>
            </a:r>
          </a:p>
          <a:p>
            <a:pPr lvl="0"/>
            <a:r>
              <a:rPr lang="en-US" dirty="0"/>
              <a:t>Object – software entity, instance of a class, that combines data members and functions that act as a single unit.</a:t>
            </a:r>
          </a:p>
          <a:p>
            <a:endParaRPr lang="en-US" dirty="0"/>
          </a:p>
        </p:txBody>
      </p:sp>
    </p:spTree>
    <p:extLst>
      <p:ext uri="{BB962C8B-B14F-4D97-AF65-F5344CB8AC3E}">
        <p14:creationId xmlns:p14="http://schemas.microsoft.com/office/powerpoint/2010/main" val="2461964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74A3B-ACE5-0444-936A-D363E1433744}"/>
              </a:ext>
            </a:extLst>
          </p:cNvPr>
          <p:cNvSpPr>
            <a:spLocks noGrp="1"/>
          </p:cNvSpPr>
          <p:nvPr>
            <p:ph type="title"/>
          </p:nvPr>
        </p:nvSpPr>
        <p:spPr/>
        <p:txBody>
          <a:bodyPr/>
          <a:lstStyle/>
          <a:p>
            <a:r>
              <a:rPr lang="en-US" dirty="0"/>
              <a:t>Destructors</a:t>
            </a:r>
          </a:p>
        </p:txBody>
      </p:sp>
      <p:sp>
        <p:nvSpPr>
          <p:cNvPr id="3" name="Content Placeholder 2">
            <a:extLst>
              <a:ext uri="{FF2B5EF4-FFF2-40B4-BE49-F238E27FC236}">
                <a16:creationId xmlns:a16="http://schemas.microsoft.com/office/drawing/2014/main" id="{2F5BDF94-DB7B-B949-AC73-9127148F8EB8}"/>
              </a:ext>
            </a:extLst>
          </p:cNvPr>
          <p:cNvSpPr>
            <a:spLocks noGrp="1"/>
          </p:cNvSpPr>
          <p:nvPr>
            <p:ph idx="1"/>
          </p:nvPr>
        </p:nvSpPr>
        <p:spPr>
          <a:xfrm>
            <a:off x="838200" y="1690688"/>
            <a:ext cx="10515600" cy="5167312"/>
          </a:xfrm>
        </p:spPr>
        <p:txBody>
          <a:bodyPr>
            <a:normAutofit lnSpcReduction="10000"/>
          </a:bodyPr>
          <a:lstStyle/>
          <a:p>
            <a:r>
              <a:rPr lang="en-US" dirty="0"/>
              <a:t>The destructor fulfills the opposite functionality as the constructor.  It is automatically called when an object is destroyed, either because its scope of existence has finished or because it is an object dynamically assigned and it is released using the operator delete.</a:t>
            </a:r>
          </a:p>
          <a:p>
            <a:endParaRPr lang="en-US" dirty="0"/>
          </a:p>
          <a:p>
            <a:r>
              <a:rPr lang="en-US" dirty="0"/>
              <a:t>The destructor must have the same name as the class but preceded with the tilde sign (~), and it must also return no value.</a:t>
            </a:r>
          </a:p>
          <a:p>
            <a:endParaRPr lang="en-US" dirty="0"/>
          </a:p>
          <a:p>
            <a:pPr>
              <a:lnSpc>
                <a:spcPct val="100000"/>
              </a:lnSpc>
              <a:spcBef>
                <a:spcPts val="0"/>
              </a:spcBef>
              <a:defRPr/>
            </a:pPr>
            <a:r>
              <a:rPr lang="en-US" dirty="0"/>
              <a:t>The use of destructors is especially suitable when an object assigns dynamic memory during its lifetime, and at the moment of being destroyed we want to release the memory that the object had been  allocated.  </a:t>
            </a:r>
            <a:br>
              <a:rPr lang="en-US" dirty="0"/>
            </a:br>
            <a:endParaRPr lang="en-US" dirty="0"/>
          </a:p>
          <a:p>
            <a:pPr marL="0" indent="0">
              <a:lnSpc>
                <a:spcPct val="85000"/>
              </a:lnSpc>
              <a:spcBef>
                <a:spcPct val="0"/>
              </a:spcBef>
              <a:buNone/>
            </a:pPr>
            <a:endParaRPr lang="en-US" altLang="en-US" sz="2800" dirty="0">
              <a:latin typeface="+mj-lt"/>
              <a:ea typeface="Tahoma" panose="020B0604030504040204" pitchFamily="34" charset="0"/>
              <a:cs typeface="Courier New" panose="02070309020205020404" pitchFamily="49" charset="0"/>
            </a:endParaRPr>
          </a:p>
          <a:p>
            <a:endParaRPr lang="en-US" dirty="0"/>
          </a:p>
        </p:txBody>
      </p:sp>
    </p:spTree>
    <p:extLst>
      <p:ext uri="{BB962C8B-B14F-4D97-AF65-F5344CB8AC3E}">
        <p14:creationId xmlns:p14="http://schemas.microsoft.com/office/powerpoint/2010/main" val="267979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BDD3-11C9-DE4E-8E15-1E5EB42A4D80}"/>
              </a:ext>
            </a:extLst>
          </p:cNvPr>
          <p:cNvSpPr>
            <a:spLocks noGrp="1"/>
          </p:cNvSpPr>
          <p:nvPr>
            <p:ph type="title"/>
          </p:nvPr>
        </p:nvSpPr>
        <p:spPr>
          <a:xfrm>
            <a:off x="838200" y="210143"/>
            <a:ext cx="10515600" cy="1014224"/>
          </a:xfrm>
        </p:spPr>
        <p:txBody>
          <a:bodyPr/>
          <a:lstStyle/>
          <a:p>
            <a:r>
              <a:rPr lang="en-US" dirty="0"/>
              <a:t>Definitions</a:t>
            </a:r>
          </a:p>
        </p:txBody>
      </p:sp>
      <p:sp>
        <p:nvSpPr>
          <p:cNvPr id="3" name="Content Placeholder 2">
            <a:extLst>
              <a:ext uri="{FF2B5EF4-FFF2-40B4-BE49-F238E27FC236}">
                <a16:creationId xmlns:a16="http://schemas.microsoft.com/office/drawing/2014/main" id="{F20ECA65-F40C-6948-9E5C-E91B9C6CBBA9}"/>
              </a:ext>
            </a:extLst>
          </p:cNvPr>
          <p:cNvSpPr>
            <a:spLocks noGrp="1"/>
          </p:cNvSpPr>
          <p:nvPr>
            <p:ph idx="1"/>
          </p:nvPr>
        </p:nvSpPr>
        <p:spPr>
          <a:xfrm>
            <a:off x="838200" y="1379349"/>
            <a:ext cx="10515600" cy="5176434"/>
          </a:xfrm>
        </p:spPr>
        <p:txBody>
          <a:bodyPr>
            <a:normAutofit/>
          </a:bodyPr>
          <a:lstStyle/>
          <a:p>
            <a:r>
              <a:rPr lang="en-US" dirty="0"/>
              <a:t>Encapsulation – the bundling of an object’s data and procedures into a single unit; a class encapsulates both data members and functions together in a single unit</a:t>
            </a:r>
          </a:p>
          <a:p>
            <a:pPr lvl="0"/>
            <a:r>
              <a:rPr lang="en-US" dirty="0"/>
              <a:t>Data hiding – restricting access to certain members of an object </a:t>
            </a:r>
          </a:p>
          <a:p>
            <a:pPr marL="914400" lvl="1" indent="-457200">
              <a:buFont typeface="+mj-lt"/>
              <a:buAutoNum type="arabicPeriod"/>
            </a:pPr>
            <a:r>
              <a:rPr lang="en-US" sz="2800" dirty="0"/>
              <a:t> Provide a layer of protection against inadvertent or deliberate data corruption by allowing only member functions to directly access and modify an object’s data.</a:t>
            </a:r>
          </a:p>
          <a:p>
            <a:pPr marL="914400" lvl="1" indent="-457200">
              <a:buFont typeface="+mj-lt"/>
              <a:buAutoNum type="arabicPeriod"/>
            </a:pPr>
            <a:r>
              <a:rPr lang="en-US" sz="2800" dirty="0"/>
              <a:t>Need-to-know – a programmer can use the data via the provided member functions; the programmer needn’t worry about implementation details.</a:t>
            </a:r>
          </a:p>
          <a:p>
            <a:pPr marL="914400" lvl="1" indent="-457200">
              <a:buFont typeface="+mj-lt"/>
              <a:buAutoNum type="arabicPeriod"/>
            </a:pPr>
            <a:endParaRPr lang="en-US" dirty="0"/>
          </a:p>
          <a:p>
            <a:endParaRPr lang="en-US" dirty="0"/>
          </a:p>
        </p:txBody>
      </p:sp>
    </p:spTree>
    <p:extLst>
      <p:ext uri="{BB962C8B-B14F-4D97-AF65-F5344CB8AC3E}">
        <p14:creationId xmlns:p14="http://schemas.microsoft.com/office/powerpoint/2010/main" val="307269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More on Abstraction</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pPr marL="0" indent="0">
              <a:buNone/>
            </a:pPr>
            <a:endParaRPr lang="en-US" sz="2000" dirty="0"/>
          </a:p>
          <a:p>
            <a:pPr marL="0" indent="0">
              <a:buNone/>
            </a:pPr>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Do you have to know specifically how the inner workings of a toaster works before toasting your bread?</a:t>
            </a:r>
          </a:p>
          <a:p>
            <a:r>
              <a:rPr lang="en-US" dirty="0"/>
              <a:t>Do you have to know what happens under the hood of your car in order to start it?</a:t>
            </a:r>
          </a:p>
          <a:p>
            <a:r>
              <a:rPr lang="en-US" dirty="0"/>
              <a:t>Do you have to know specifically how </a:t>
            </a:r>
            <a:r>
              <a:rPr lang="en-US" dirty="0" err="1"/>
              <a:t>cout</a:t>
            </a:r>
            <a:r>
              <a:rPr lang="en-US" dirty="0"/>
              <a:t> works (or </a:t>
            </a:r>
            <a:r>
              <a:rPr lang="en-US" dirty="0" err="1"/>
              <a:t>printf</a:t>
            </a:r>
            <a:r>
              <a:rPr lang="en-US" dirty="0"/>
              <a:t>) before using it in a program?  Do you care? </a:t>
            </a:r>
          </a:p>
          <a:p>
            <a:r>
              <a:rPr lang="en-US" dirty="0"/>
              <a:t>How about the C </a:t>
            </a:r>
            <a:r>
              <a:rPr lang="en-US" dirty="0" err="1"/>
              <a:t>strcpy</a:t>
            </a:r>
            <a:r>
              <a:rPr lang="en-US" dirty="0"/>
              <a:t>() function?  You just need to know that there are two arguments and in this order: (</a:t>
            </a:r>
            <a:r>
              <a:rPr lang="en-US" dirty="0" err="1"/>
              <a:t>dest</a:t>
            </a:r>
            <a:r>
              <a:rPr lang="en-US" dirty="0"/>
              <a:t>, source)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61048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More on Abstract Data Types</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pPr marL="0" indent="0">
              <a:buNone/>
            </a:pPr>
            <a:endParaRPr lang="en-US" sz="2000" dirty="0"/>
          </a:p>
          <a:p>
            <a:pPr marL="0" indent="0">
              <a:buNone/>
            </a:pPr>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An Abstract Data Type is a type with associated operations, but whose implementation is hidden.</a:t>
            </a:r>
          </a:p>
          <a:p>
            <a:r>
              <a:rPr lang="en-US" dirty="0"/>
              <a:t>The user of an ADT does not need to know any implementation details (e.g. how the data is stored or how the operations are carried out).</a:t>
            </a:r>
          </a:p>
          <a:p>
            <a:r>
              <a:rPr lang="en-US" dirty="0"/>
              <a:t>This allows for an implementation (that may be complicated) of a data type to be </a:t>
            </a:r>
            <a:r>
              <a:rPr lang="en-US" b="1" dirty="0"/>
              <a:t>encapsulated</a:t>
            </a:r>
            <a:r>
              <a:rPr lang="en-US" dirty="0"/>
              <a:t> into a simple interface.  The user doesn’t need to be bothered with the complexity or the details, just know how to use it.</a:t>
            </a:r>
          </a:p>
          <a:p>
            <a:r>
              <a:rPr lang="en-US" dirty="0"/>
              <a:t>Objects such as lists, sets, and graphs, along with their operations, can be viewed as ADTs.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2290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Reasons For Abstract Data Types</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pPr marL="0" indent="0">
              <a:buNone/>
            </a:pPr>
            <a:endParaRPr lang="en-US" sz="2000" dirty="0"/>
          </a:p>
          <a:p>
            <a:pPr marL="0" indent="0">
              <a:buNone/>
            </a:pPr>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Allows for what may be complicated implementations to be hidden from the user.</a:t>
            </a:r>
          </a:p>
          <a:p>
            <a:r>
              <a:rPr lang="en-US" dirty="0"/>
              <a:t>Generally leads to a flexible design if designed well.</a:t>
            </a:r>
          </a:p>
          <a:p>
            <a:r>
              <a:rPr lang="en-US" dirty="0"/>
              <a:t>Less coding for the programmer.</a:t>
            </a:r>
          </a:p>
          <a:p>
            <a:r>
              <a:rPr lang="en-US" dirty="0"/>
              <a:t>Leads to more reusability.</a:t>
            </a:r>
          </a:p>
          <a:p>
            <a:r>
              <a:rPr lang="en-US" dirty="0"/>
              <a:t>Can generalize a design.  When you have many objects that have similar functionalities, you can abstract the common functionalities and have the other objects inherit from it. </a:t>
            </a:r>
          </a:p>
          <a:p>
            <a:r>
              <a:rPr lang="en-US" dirty="0"/>
              <a:t>Leads to easier maintenance.  If an implementation of an ADT requires some modification, none of the code that uses the ADT needs to be touched – only the implementation code of the ADT.</a:t>
            </a:r>
          </a:p>
          <a:p>
            <a:r>
              <a:rPr lang="en-US" dirty="0"/>
              <a:t>Creates the possibility of polymorphism.</a:t>
            </a:r>
          </a:p>
          <a:p>
            <a:endParaRPr lang="en-US" dirty="0"/>
          </a:p>
          <a:p>
            <a:pPr marL="0" indent="0">
              <a:buNone/>
            </a:pPr>
            <a:endParaRPr lang="en-US" dirty="0"/>
          </a:p>
        </p:txBody>
      </p:sp>
    </p:spTree>
    <p:extLst>
      <p:ext uri="{BB962C8B-B14F-4D97-AF65-F5344CB8AC3E}">
        <p14:creationId xmlns:p14="http://schemas.microsoft.com/office/powerpoint/2010/main" val="389136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Abstract Data Types</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pPr marL="0" indent="0">
              <a:buNone/>
            </a:pPr>
            <a:endParaRPr lang="en-US" sz="2000" dirty="0"/>
          </a:p>
          <a:p>
            <a:pPr marL="0" indent="0">
              <a:buNone/>
            </a:pPr>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Data abstraction is a programming and design technique that relies on the separation of interface and implementation.</a:t>
            </a:r>
          </a:p>
          <a:p>
            <a:r>
              <a:rPr lang="en-US" dirty="0"/>
              <a:t>In C++, classes provide a great level of data abstraction.  They provide sufficient public methods to the outside world to play with the functionality of the object and to manipulate the object data (state) without actually knowing how the class has been implemented internally.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2943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1465A-CF22-B84F-B896-2045EE080580}"/>
              </a:ext>
            </a:extLst>
          </p:cNvPr>
          <p:cNvSpPr>
            <a:spLocks noGrp="1"/>
          </p:cNvSpPr>
          <p:nvPr>
            <p:ph type="title"/>
          </p:nvPr>
        </p:nvSpPr>
        <p:spPr>
          <a:xfrm>
            <a:off x="838200" y="365125"/>
            <a:ext cx="10515600" cy="1325563"/>
          </a:xfrm>
        </p:spPr>
        <p:txBody>
          <a:bodyPr>
            <a:normAutofit/>
          </a:bodyPr>
          <a:lstStyle/>
          <a:p>
            <a:r>
              <a:rPr lang="en-US" dirty="0"/>
              <a:t>Design By Contract</a:t>
            </a:r>
          </a:p>
        </p:txBody>
      </p:sp>
      <p:sp>
        <p:nvSpPr>
          <p:cNvPr id="3" name="Content Placeholder 2">
            <a:extLst>
              <a:ext uri="{FF2B5EF4-FFF2-40B4-BE49-F238E27FC236}">
                <a16:creationId xmlns:a16="http://schemas.microsoft.com/office/drawing/2014/main" id="{24F3AC8C-6BDD-C54A-B80F-9F6FB5F78869}"/>
              </a:ext>
            </a:extLst>
          </p:cNvPr>
          <p:cNvSpPr>
            <a:spLocks noGrp="1"/>
          </p:cNvSpPr>
          <p:nvPr>
            <p:ph idx="1"/>
          </p:nvPr>
        </p:nvSpPr>
        <p:spPr>
          <a:xfrm>
            <a:off x="838200" y="1885508"/>
            <a:ext cx="10515600" cy="4451497"/>
          </a:xfrm>
        </p:spPr>
        <p:txBody>
          <a:bodyPr>
            <a:normAutofit/>
          </a:bodyPr>
          <a:lstStyle/>
          <a:p>
            <a:pPr marL="0" indent="0">
              <a:buNone/>
            </a:pPr>
            <a:endParaRPr lang="en-US" sz="2000" dirty="0"/>
          </a:p>
          <a:p>
            <a:pPr marL="0" indent="0">
              <a:buNone/>
            </a:pPr>
            <a:endParaRPr lang="en-US" sz="2000" dirty="0"/>
          </a:p>
          <a:p>
            <a:endParaRPr lang="en-US" sz="2000" dirty="0"/>
          </a:p>
        </p:txBody>
      </p:sp>
      <p:sp>
        <p:nvSpPr>
          <p:cNvPr id="5" name="Content Placeholder 2">
            <a:extLst>
              <a:ext uri="{FF2B5EF4-FFF2-40B4-BE49-F238E27FC236}">
                <a16:creationId xmlns:a16="http://schemas.microsoft.com/office/drawing/2014/main" id="{A5891090-BE5C-054F-8107-01B1E0E85319}"/>
              </a:ext>
            </a:extLst>
          </p:cNvPr>
          <p:cNvSpPr txBox="1">
            <a:spLocks/>
          </p:cNvSpPr>
          <p:nvPr/>
        </p:nvSpPr>
        <p:spPr>
          <a:xfrm>
            <a:off x="838200" y="1379349"/>
            <a:ext cx="10515600" cy="517643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software correctness methodology that uses pre-conditions and post-conditions to document the change in state caused by a piece of a program.  </a:t>
            </a:r>
          </a:p>
          <a:p>
            <a:r>
              <a:rPr lang="en-US" dirty="0"/>
              <a:t>Also known as “contract programming”.</a:t>
            </a:r>
          </a:p>
          <a:p>
            <a:r>
              <a:rPr lang="en-US" dirty="0"/>
              <a:t>It assumes that all client components that invoke an operation will meet the preconditions required (i.e. follow the rules).  If the user does in fact meet the preconditions, then the post-conditions are guaranteed.</a:t>
            </a:r>
          </a:p>
          <a:p>
            <a:r>
              <a:rPr lang="en-US" dirty="0"/>
              <a:t>For example, with </a:t>
            </a:r>
            <a:r>
              <a:rPr lang="en-US" dirty="0" err="1"/>
              <a:t>getTop</a:t>
            </a:r>
            <a:r>
              <a:rPr lang="en-US" dirty="0"/>
              <a:t>() for a stack:</a:t>
            </a:r>
          </a:p>
          <a:p>
            <a:pPr lvl="1"/>
            <a:r>
              <a:rPr lang="en-US" dirty="0"/>
              <a:t>Pre: stack is not empty</a:t>
            </a:r>
          </a:p>
          <a:p>
            <a:pPr lvl="1"/>
            <a:r>
              <a:rPr lang="en-US" dirty="0"/>
              <a:t>Post: the item on the top will be returned</a:t>
            </a:r>
          </a:p>
          <a:p>
            <a:r>
              <a:rPr lang="en-US" dirty="0"/>
              <a:t>The opposite of this is “defensive programming”.</a:t>
            </a:r>
          </a:p>
          <a:p>
            <a:endParaRPr lang="en-US" dirty="0"/>
          </a:p>
          <a:p>
            <a:pPr marL="0" indent="0">
              <a:buNone/>
            </a:pPr>
            <a:endParaRPr lang="en-US" dirty="0"/>
          </a:p>
        </p:txBody>
      </p:sp>
    </p:spTree>
    <p:extLst>
      <p:ext uri="{BB962C8B-B14F-4D97-AF65-F5344CB8AC3E}">
        <p14:creationId xmlns:p14="http://schemas.microsoft.com/office/powerpoint/2010/main" val="3582836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2718</Words>
  <Application>Microsoft Macintosh PowerPoint</Application>
  <PresentationFormat>Widescreen</PresentationFormat>
  <Paragraphs>329</Paragraphs>
  <Slides>30</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Courier New</vt:lpstr>
      <vt:lpstr>Tahoma</vt:lpstr>
      <vt:lpstr>Office Theme</vt:lpstr>
      <vt:lpstr>C++ </vt:lpstr>
      <vt:lpstr>PowerPoint Presentation</vt:lpstr>
      <vt:lpstr>Definitions</vt:lpstr>
      <vt:lpstr>Definitions</vt:lpstr>
      <vt:lpstr>More on Abstraction</vt:lpstr>
      <vt:lpstr>More on Abstract Data Types</vt:lpstr>
      <vt:lpstr>Reasons For Abstract Data Types</vt:lpstr>
      <vt:lpstr>Abstract Data Types</vt:lpstr>
      <vt:lpstr>Design By Contract</vt:lpstr>
      <vt:lpstr>Object-Oriented Programming</vt:lpstr>
      <vt:lpstr>Object-Oriented Programming</vt:lpstr>
      <vt:lpstr>Literate Programming</vt:lpstr>
      <vt:lpstr>Testing</vt:lpstr>
      <vt:lpstr>UML (Unified Modeling Language)</vt:lpstr>
      <vt:lpstr>UML (Unified Modeling Language)</vt:lpstr>
      <vt:lpstr>UML</vt:lpstr>
      <vt:lpstr>Class Example</vt:lpstr>
      <vt:lpstr>Objects</vt:lpstr>
      <vt:lpstr>Objects</vt:lpstr>
      <vt:lpstr>Class Example with Inline Functions</vt:lpstr>
      <vt:lpstr>Class Example without Inline Functions</vt:lpstr>
      <vt:lpstr>Tradeoffs of Inline vs. Regular Member Functions</vt:lpstr>
      <vt:lpstr>Constructors</vt:lpstr>
      <vt:lpstr>Constructors – 2 Examples </vt:lpstr>
      <vt:lpstr>Constructors</vt:lpstr>
      <vt:lpstr>Constructors</vt:lpstr>
      <vt:lpstr>Constructors</vt:lpstr>
      <vt:lpstr>Constructors</vt:lpstr>
      <vt:lpstr>Destructors</vt:lpstr>
      <vt:lpstr>Destructors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Classes and Objects </dc:title>
  <dc:creator>Microsoft Office User</dc:creator>
  <cp:lastModifiedBy>Microsoft Office User</cp:lastModifiedBy>
  <cp:revision>21</cp:revision>
  <cp:lastPrinted>2019-02-22T17:10:03Z</cp:lastPrinted>
  <dcterms:created xsi:type="dcterms:W3CDTF">2019-02-22T00:30:42Z</dcterms:created>
  <dcterms:modified xsi:type="dcterms:W3CDTF">2019-02-22T18:06:04Z</dcterms:modified>
</cp:coreProperties>
</file>